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64" r:id="rId6"/>
    <p:sldId id="259" r:id="rId7"/>
    <p:sldId id="266" r:id="rId8"/>
    <p:sldId id="260" r:id="rId9"/>
    <p:sldId id="267" r:id="rId10"/>
    <p:sldId id="261" r:id="rId11"/>
    <p:sldId id="265" r:id="rId12"/>
    <p:sldId id="262" r:id="rId13"/>
    <p:sldId id="263" r:id="rId14"/>
  </p:sldIdLst>
  <p:sldSz cx="18288000" cy="10287000"/>
  <p:notesSz cx="6858000" cy="9144000"/>
  <p:embeddedFontLst>
    <p:embeddedFont>
      <p:font typeface="Roboto Condensed" panose="02000000000000000000" pitchFamily="2" charset="0"/>
      <p:regular r:id="rId16"/>
      <p:bold r:id="rId17"/>
      <p:italic r:id="rId18"/>
      <p:boldItalic r:id="rId19"/>
    </p:embeddedFont>
    <p:embeddedFont>
      <p:font typeface="Roboto Condensed Bold" panose="02000000000000000000" charset="0"/>
      <p:regular r:id="rId20"/>
      <p:bold r:id="rId21"/>
    </p:embeddedFont>
    <p:embeddedFont>
      <p:font typeface="Roboto Condensed Italics" panose="020B0604020202020204" charset="0"/>
      <p:regular r:id="rId22"/>
      <p:italic r:id="rId23"/>
    </p:embeddedFont>
    <p:embeddedFont>
      <p:font typeface="Roboto Condensed Medium" panose="02000000000000000000" pitchFamily="2" charset="0"/>
      <p:regular r:id="rId24"/>
      <p:italic r:id="rId25"/>
    </p:embeddedFont>
    <p:embeddedFont>
      <p:font typeface="Roboto Italics" panose="020B0604020202020204" charset="0"/>
      <p:bold r:id="rId26"/>
      <p:italic r:id="rId27"/>
      <p:boldItalic r:id="rId28"/>
    </p:embeddedFont>
    <p:embeddedFont>
      <p:font typeface="Roboto Medium" panose="02000000000000000000" pitchFamily="2" charset="0"/>
      <p:regular r:id="rId29"/>
      <p: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300"/>
    <a:srgbClr val="8E9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90" autoAdjust="0"/>
    <p:restoredTop sz="94521" autoAdjust="0"/>
  </p:normalViewPr>
  <p:slideViewPr>
    <p:cSldViewPr>
      <p:cViewPr varScale="1">
        <p:scale>
          <a:sx n="41" d="100"/>
          <a:sy n="41" d="100"/>
        </p:scale>
        <p:origin x="2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1B4AE-9F88-8D07-D671-7D434E436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AB1647-EE77-1293-FDDC-E04E81D2C5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39A792-4287-AA42-736A-5B0A3ABFF93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0A1DC8-CA9A-E7AE-888A-0ED55056CB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49E028-03FE-3AB5-2037-7A34F923C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97432-8DA3-4725-133A-1BF6D1FB9E9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6A1E6-4ACA-F697-A2B7-50EE2A16F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13722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Selbstreflexion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48E52-CFDF-2C96-0466-445987724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4CD3A8-FF69-F99E-4BD5-EECBFF7E3A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EFA773-1671-95FB-806D-F53967F853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1837A4D-DDAF-823A-641A-BF9378FB16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10891E-7A80-4B58-D426-0A8BFDA57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Selbstreflexion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7687B-8844-7E16-E128-5F42473F6E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A5C76-D570-5229-DA9C-69B7A276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39635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21204-C822-9A9F-D7F9-9F5C108CD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360FD5-F756-D5BD-0918-743013C023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8E9023-5CEB-D6F2-6CBD-700F0176416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56DC4FE-5381-C816-4707-C3BE7CEE4B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5BFA571-7A80-DDC9-2945-5DA436429D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Selbstreflexion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FABBA-4D07-1334-5E89-70019C0DD2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523BB-4BBA-11D9-CBA7-4F7E8AFA2C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86480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Selbstreflexion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7D025-DCDA-7B6B-D134-F9392C2F5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61B0F4-7281-0170-BC57-35A80B4A52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2C2576-6016-CBCE-9944-4C8C0F59F22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43682A3-CC9B-DC74-874B-DDCBBE0E5D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60A8EE3-039F-3C5D-B3BA-67901E7D5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Selbstreflexion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08EE7-D1BA-A8B2-E2D3-EECD19AC02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A6C18-321B-8817-973D-D9C7C14CF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89708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oer.community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hyperlink" Target="https://oer.community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er.community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oer.communit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hyperlink" Target="https://oer.communit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hyperlink" Target="https://oer.community/qualitaet/" TargetMode="External"/><Relationship Id="rId5" Type="http://schemas.openxmlformats.org/officeDocument/2006/relationships/image" Target="../media/image4.png"/><Relationship Id="rId15" Type="http://schemas.openxmlformats.org/officeDocument/2006/relationships/image" Target="../media/image120.png"/><Relationship Id="rId10" Type="http://schemas.openxmlformats.org/officeDocument/2006/relationships/hyperlink" Target="https://oer.community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11.svg"/><Relationship Id="rId1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hyperlink" Target="https://oer.communit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oer.community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hyperlink" Target="https://oer.communit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hyperlink" Target="https://narrt.de/wp-content/uploads/2024/02/Fallstricke.pdf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oer.community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oer.community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60.png"/><Relationship Id="rId5" Type="http://schemas.openxmlformats.org/officeDocument/2006/relationships/image" Target="../media/image4.png"/><Relationship Id="rId10" Type="http://schemas.openxmlformats.org/officeDocument/2006/relationships/slide" Target="slide12.xml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hyperlink" Target="https://oer.community" TargetMode="External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inygu.de/foerbico2027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866775" y="5143500"/>
            <a:ext cx="3276600" cy="219075"/>
          </a:xfrm>
          <a:custGeom>
            <a:avLst/>
            <a:gdLst/>
            <a:ahLst/>
            <a:cxnLst/>
            <a:rect l="l" t="t" r="r" b="b"/>
            <a:pathLst>
              <a:path w="3276600" h="219075">
                <a:moveTo>
                  <a:pt x="0" y="0"/>
                </a:moveTo>
                <a:lnTo>
                  <a:pt x="3276600" y="0"/>
                </a:lnTo>
                <a:lnTo>
                  <a:pt x="3276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1161869" y="8549266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4" y="0"/>
                </a:lnTo>
                <a:lnTo>
                  <a:pt x="1694224" y="1694224"/>
                </a:lnTo>
                <a:lnTo>
                  <a:pt x="0" y="1694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TextBox 7"/>
          <p:cNvSpPr txBox="1"/>
          <p:nvPr/>
        </p:nvSpPr>
        <p:spPr>
          <a:xfrm>
            <a:off x="896112" y="1458599"/>
            <a:ext cx="15526512" cy="3333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Gut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gemeint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,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aber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trotzdem</a:t>
            </a:r>
            <a:r>
              <a:rPr lang="en-US" sz="6800" b="1" spc="-68" dirty="0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problematisch</a:t>
            </a:r>
            <a:r>
              <a:rPr lang="en-US" sz="6800" b="1" spc="-68" dirty="0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-</a:t>
            </a:r>
          </a:p>
          <a:p>
            <a:pPr algn="l">
              <a:lnSpc>
                <a:spcPts val="8840"/>
              </a:lnSpc>
            </a:pP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Wie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können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wir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Unterrichtsmaterialien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antisemitismus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 &amp;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rassismuskritisch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prüfen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2688" y="5849204"/>
            <a:ext cx="12783312" cy="1588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2"/>
              </a:lnSpc>
            </a:pPr>
            <a:r>
              <a:rPr lang="en-US" sz="2814" i="1">
                <a:solidFill>
                  <a:srgbClr val="203A8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Gina Buchwald-Chassée (Comenius-Institut) &amp; </a:t>
            </a:r>
          </a:p>
          <a:p>
            <a:pPr algn="l">
              <a:lnSpc>
                <a:spcPts val="4222"/>
              </a:lnSpc>
            </a:pPr>
            <a:r>
              <a:rPr lang="en-US" sz="2814" i="1">
                <a:solidFill>
                  <a:srgbClr val="203A8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Phillip Angelina (FAU Erlangen-Nürnberg)</a:t>
            </a:r>
          </a:p>
          <a:p>
            <a:pPr algn="l">
              <a:lnSpc>
                <a:spcPts val="4222"/>
              </a:lnSpc>
            </a:pPr>
            <a:r>
              <a:rPr lang="en-US" sz="2814" i="1">
                <a:solidFill>
                  <a:srgbClr val="203A8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vom FOERBICO-Team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173218" y="-2976527"/>
            <a:ext cx="8229564" cy="8229564"/>
          </a:xfrm>
          <a:custGeom>
            <a:avLst/>
            <a:gdLst/>
            <a:ahLst/>
            <a:cxnLst/>
            <a:rect l="l" t="t" r="r" b="b"/>
            <a:pathLst>
              <a:path w="8229564" h="8229564">
                <a:moveTo>
                  <a:pt x="0" y="0"/>
                </a:moveTo>
                <a:lnTo>
                  <a:pt x="8229564" y="0"/>
                </a:lnTo>
                <a:lnTo>
                  <a:pt x="8229564" y="8229565"/>
                </a:lnTo>
                <a:lnTo>
                  <a:pt x="0" y="82295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6138224" y="9195878"/>
            <a:ext cx="3462975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8" tooltip="https://oer.community"/>
              </a:rPr>
              <a:t>https://oer.community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572" y="368048"/>
            <a:ext cx="2019603" cy="2019603"/>
          </a:xfrm>
          <a:custGeom>
            <a:avLst/>
            <a:gdLst/>
            <a:ahLst/>
            <a:cxnLst/>
            <a:rect l="l" t="t" r="r" b="b"/>
            <a:pathLst>
              <a:path w="2019603" h="2019603">
                <a:moveTo>
                  <a:pt x="0" y="0"/>
                </a:moveTo>
                <a:lnTo>
                  <a:pt x="2019603" y="0"/>
                </a:lnTo>
                <a:lnTo>
                  <a:pt x="2019603" y="2019603"/>
                </a:lnTo>
                <a:lnTo>
                  <a:pt x="0" y="20196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/>
          <p:cNvSpPr/>
          <p:nvPr/>
        </p:nvSpPr>
        <p:spPr>
          <a:xfrm>
            <a:off x="1943030" y="6252488"/>
            <a:ext cx="2481976" cy="1560312"/>
          </a:xfrm>
          <a:custGeom>
            <a:avLst/>
            <a:gdLst/>
            <a:ahLst/>
            <a:cxnLst/>
            <a:rect l="l" t="t" r="r" b="b"/>
            <a:pathLst>
              <a:path w="2481976" h="1560312">
                <a:moveTo>
                  <a:pt x="0" y="0"/>
                </a:moveTo>
                <a:lnTo>
                  <a:pt x="2481976" y="0"/>
                </a:lnTo>
                <a:lnTo>
                  <a:pt x="2481976" y="1560312"/>
                </a:lnTo>
                <a:lnTo>
                  <a:pt x="0" y="15603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Freeform 9"/>
          <p:cNvSpPr/>
          <p:nvPr/>
        </p:nvSpPr>
        <p:spPr>
          <a:xfrm>
            <a:off x="4973734" y="6302598"/>
            <a:ext cx="2240747" cy="1510202"/>
          </a:xfrm>
          <a:custGeom>
            <a:avLst/>
            <a:gdLst/>
            <a:ahLst/>
            <a:cxnLst/>
            <a:rect l="l" t="t" r="r" b="b"/>
            <a:pathLst>
              <a:path w="2240747" h="1510202">
                <a:moveTo>
                  <a:pt x="0" y="0"/>
                </a:moveTo>
                <a:lnTo>
                  <a:pt x="2240747" y="0"/>
                </a:lnTo>
                <a:lnTo>
                  <a:pt x="2240747" y="1510202"/>
                </a:lnTo>
                <a:lnTo>
                  <a:pt x="0" y="15102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0" name="TextBox 10"/>
          <p:cNvSpPr txBox="1"/>
          <p:nvPr/>
        </p:nvSpPr>
        <p:spPr>
          <a:xfrm>
            <a:off x="3405175" y="787622"/>
            <a:ext cx="15526512" cy="110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en-US" sz="6800" b="1" spc="-68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Über FOERBICO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38224" y="9195878"/>
            <a:ext cx="3238697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9" tooltip="https://oer.community"/>
              </a:rPr>
              <a:t>https://oer.community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50254" y="7887471"/>
            <a:ext cx="30940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59657" y="7930146"/>
            <a:ext cx="5832240" cy="23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Bundesministerium für Bildung, Familie, Senioren, Frauen und Jugend (BMBFSFJ)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50254" y="2691680"/>
            <a:ext cx="5962650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8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FOERBICO: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Offene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Bildungspraktiken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in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religionsbezogenen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Communities – für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ein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koordiniertes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OER-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Ökosystem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50254" y="4163196"/>
            <a:ext cx="5334000" cy="2036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8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Laufzeit</a:t>
            </a:r>
            <a:r>
              <a:rPr lang="en-US" sz="28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: 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Mai 2024 – April 2027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203A8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/>
            <a:r>
              <a:rPr lang="en-US" sz="28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Partner: 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Comenius-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Institut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· FAU Erlangen-Nürnberg · Goethe-Universität Frankfurt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a.M.</a:t>
            </a:r>
            <a:endParaRPr lang="en-US" sz="2800" dirty="0">
              <a:solidFill>
                <a:srgbClr val="203A8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44000" y="2689014"/>
            <a:ext cx="8267700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Ziele</a:t>
            </a:r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:</a:t>
            </a:r>
          </a:p>
          <a:p>
            <a:pPr algn="l"/>
            <a:endParaRPr lang="en-US" sz="2400" b="1" dirty="0">
              <a:solidFill>
                <a:srgbClr val="203A8F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l"/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• OER-Communities </a:t>
            </a:r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stärken</a:t>
            </a:r>
            <a:endParaRPr lang="en-US" sz="2400" b="1" dirty="0">
              <a:solidFill>
                <a:srgbClr val="203A8F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l"/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Gemeinsam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OER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entwickeln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teilen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und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nutzen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algn="l"/>
            <a:endParaRPr lang="en-US" sz="2400" dirty="0">
              <a:solidFill>
                <a:srgbClr val="203A8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/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• </a:t>
            </a:r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Qualität</a:t>
            </a:r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sichern</a:t>
            </a:r>
            <a:endParaRPr lang="en-US" sz="2400" b="1" dirty="0">
              <a:solidFill>
                <a:srgbClr val="203A8F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l"/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Standards für OER in der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religiösen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Bildung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algn="l"/>
            <a:endParaRPr lang="en-US" sz="2400" dirty="0">
              <a:solidFill>
                <a:srgbClr val="203A8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/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• Community-Hub </a:t>
            </a:r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aufbauen</a:t>
            </a:r>
            <a:endParaRPr lang="en-US" sz="2400" b="1" dirty="0">
              <a:solidFill>
                <a:srgbClr val="203A8F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l"/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Akteur:innen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und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Ressourcen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im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Sinne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einer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00" i="1" dirty="0">
                <a:solidFill>
                  <a:srgbClr val="203A8F"/>
                </a:solidFill>
                <a:latin typeface="Roboto Condensed Italics"/>
                <a:ea typeface="Roboto Condensed Italics"/>
                <a:cs typeface="Roboto Condensed Italics"/>
                <a:sym typeface="Roboto Condensed Italics"/>
              </a:rPr>
              <a:t>Community of Communities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vernetzen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  <a:p>
            <a:pPr algn="l"/>
            <a:endParaRPr lang="en-US" sz="2400" dirty="0">
              <a:solidFill>
                <a:srgbClr val="203A8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/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• </a:t>
            </a:r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Offene</a:t>
            </a:r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religiöse</a:t>
            </a:r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Bildung</a:t>
            </a:r>
            <a:r>
              <a:rPr lang="en-US" sz="2400" b="1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00" b="1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fördern</a:t>
            </a:r>
            <a:endParaRPr lang="en-US" sz="2400" b="1" dirty="0">
              <a:solidFill>
                <a:srgbClr val="203A8F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l"/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Etablierung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konfessionsübergreifender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OEP und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einer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Kultur des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Teilens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in der </a:t>
            </a:r>
            <a:r>
              <a:rPr lang="en-US" sz="24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Religionspädagogik</a:t>
            </a:r>
            <a:r>
              <a:rPr lang="en-US" sz="24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2788" y="777296"/>
            <a:ext cx="15526512" cy="110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Das Problem: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7" name="Freeform 7"/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/>
          <p:cNvSpPr txBox="1"/>
          <p:nvPr/>
        </p:nvSpPr>
        <p:spPr>
          <a:xfrm>
            <a:off x="6138224" y="9195878"/>
            <a:ext cx="3238697" cy="4222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6" tooltip="https://oer.community"/>
              </a:rPr>
              <a:t>https://oer.community</a:t>
            </a:r>
          </a:p>
        </p:txBody>
      </p:sp>
      <p:sp>
        <p:nvSpPr>
          <p:cNvPr id="9" name="Freeform 9"/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0" name="TextBox 10"/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82275" y="3415940"/>
            <a:ext cx="1442734" cy="138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46"/>
              </a:lnSpc>
              <a:spcBef>
                <a:spcPct val="0"/>
              </a:spcBef>
            </a:pPr>
            <a:r>
              <a:rPr lang="en-US" sz="9122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📄</a:t>
            </a:r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5070609" y="4264287"/>
            <a:ext cx="1067616" cy="879213"/>
            <a:chOff x="0" y="0"/>
            <a:chExt cx="647700" cy="533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FFA500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0650" y="117475"/>
              <a:ext cx="527050" cy="250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98196" y="5133975"/>
            <a:ext cx="4010891" cy="172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Material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mit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Ziel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Antisemitismus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&amp; Rassismus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kritisch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zu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begegnen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wird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erstellt</a:t>
            </a:r>
            <a:endParaRPr lang="en-US" sz="2800" dirty="0">
              <a:solidFill>
                <a:srgbClr val="203A8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526097" y="3415940"/>
            <a:ext cx="1442734" cy="138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46"/>
              </a:lnSpc>
              <a:spcBef>
                <a:spcPct val="0"/>
              </a:spcBef>
            </a:pPr>
            <a:r>
              <a:rPr lang="en-US" sz="9122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19608" y="5133975"/>
            <a:ext cx="4010891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de-DE" sz="2800" noProof="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Redaktion mit grundlegenden Kompetenzen prüft Material, es wirkt fachlich korrekt &amp; wird veröffentlicht</a:t>
            </a:r>
          </a:p>
        </p:txBody>
      </p:sp>
      <p:grpSp>
        <p:nvGrpSpPr>
          <p:cNvPr id="19" name="Group 19"/>
          <p:cNvGrpSpPr/>
          <p:nvPr/>
        </p:nvGrpSpPr>
        <p:grpSpPr>
          <a:xfrm rot="-10800000">
            <a:off x="10511881" y="4264287"/>
            <a:ext cx="1067616" cy="879213"/>
            <a:chOff x="0" y="0"/>
            <a:chExt cx="647700" cy="533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FFA500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20650" y="117475"/>
              <a:ext cx="527050" cy="250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3175627" y="3415940"/>
            <a:ext cx="1442734" cy="138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46"/>
              </a:lnSpc>
              <a:spcBef>
                <a:spcPct val="0"/>
              </a:spcBef>
            </a:pPr>
            <a:r>
              <a:rPr lang="en-US" sz="912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🔄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891548" y="5133975"/>
            <a:ext cx="4010891" cy="258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Es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beinhaltet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dennoch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kritische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Elemente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somit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werden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Stereotype etc.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reproduziert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und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auch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von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Nutzenden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vermutlich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nicht auf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Anhieb</a:t>
            </a:r>
            <a:r>
              <a:rPr lang="en-US" sz="28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800" dirty="0" err="1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erkannt</a:t>
            </a:r>
            <a:endParaRPr lang="en-US" sz="2800" dirty="0">
              <a:solidFill>
                <a:srgbClr val="203A8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3C9A0E-5D88-5388-AA96-4E24C83CA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0609B3-B7DC-F1A6-4FF2-94AFCF8E6F87}"/>
              </a:ext>
            </a:extLst>
          </p:cNvPr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9E622EF-50D3-4766-23F2-3150ACCF538F}"/>
              </a:ext>
            </a:extLst>
          </p:cNvPr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9A9E0CD-D493-014F-D960-AFFB3EA32F6F}"/>
              </a:ext>
            </a:extLst>
          </p:cNvPr>
          <p:cNvSpPr/>
          <p:nvPr/>
        </p:nvSpPr>
        <p:spPr>
          <a:xfrm>
            <a:off x="11161869" y="8549266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4" y="0"/>
                </a:lnTo>
                <a:lnTo>
                  <a:pt x="1694224" y="1694224"/>
                </a:lnTo>
                <a:lnTo>
                  <a:pt x="0" y="16942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BAF2727-F5D9-6250-3A87-59058D5671E2}"/>
              </a:ext>
            </a:extLst>
          </p:cNvPr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C7A072F-B8F7-200F-5455-59B88431042A}"/>
              </a:ext>
            </a:extLst>
          </p:cNvPr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25F6007-04DF-B753-B051-6BFF4F62D287}"/>
              </a:ext>
            </a:extLst>
          </p:cNvPr>
          <p:cNvSpPr/>
          <p:nvPr/>
        </p:nvSpPr>
        <p:spPr>
          <a:xfrm>
            <a:off x="14173218" y="-2976527"/>
            <a:ext cx="8229564" cy="8229564"/>
          </a:xfrm>
          <a:custGeom>
            <a:avLst/>
            <a:gdLst/>
            <a:ahLst/>
            <a:cxnLst/>
            <a:rect l="l" t="t" r="r" b="b"/>
            <a:pathLst>
              <a:path w="8229564" h="8229564">
                <a:moveTo>
                  <a:pt x="0" y="0"/>
                </a:moveTo>
                <a:lnTo>
                  <a:pt x="8229564" y="0"/>
                </a:lnTo>
                <a:lnTo>
                  <a:pt x="8229564" y="8229565"/>
                </a:lnTo>
                <a:lnTo>
                  <a:pt x="0" y="82295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5000"/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13FC6C66-97DB-5DD0-B74A-A8B0ACA96F23}"/>
              </a:ext>
            </a:extLst>
          </p:cNvPr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30D3BE86-3CF0-5614-5C5F-B04A38953BD6}"/>
              </a:ext>
            </a:extLst>
          </p:cNvPr>
          <p:cNvSpPr txBox="1"/>
          <p:nvPr/>
        </p:nvSpPr>
        <p:spPr>
          <a:xfrm>
            <a:off x="6138224" y="9195878"/>
            <a:ext cx="3462975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7" tooltip="https://oer.community"/>
              </a:rPr>
              <a:t>https://oer.community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3110C98C-632F-BF9F-8F50-FC6DB17668DD}"/>
              </a:ext>
            </a:extLst>
          </p:cNvPr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53697EF-202B-0E74-8D73-FFC387C6EDFC}"/>
              </a:ext>
            </a:extLst>
          </p:cNvPr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BBAD10F0-970F-0834-5311-14E42603B344}"/>
              </a:ext>
            </a:extLst>
          </p:cNvPr>
          <p:cNvSpPr txBox="1"/>
          <p:nvPr/>
        </p:nvSpPr>
        <p:spPr>
          <a:xfrm>
            <a:off x="2933699" y="3144722"/>
            <a:ext cx="13068301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de-DE" sz="5000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Das [Material/OER] muss nicht perfekt sein, sondern es kann eben perfekt werden, auch erst dann, wenn man es für die bestimmte Lehrgruppe einsetzt (Interview 10, Pos. 13).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A26EE6A-4DC9-6B39-5E0C-B6F7B5E315E4}"/>
              </a:ext>
            </a:extLst>
          </p:cNvPr>
          <p:cNvSpPr txBox="1"/>
          <p:nvPr/>
        </p:nvSpPr>
        <p:spPr>
          <a:xfrm>
            <a:off x="2270949" y="2552700"/>
            <a:ext cx="111975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0" dirty="0">
                <a:solidFill>
                  <a:srgbClr val="FFA3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„</a:t>
            </a:r>
            <a:endParaRPr lang="de-DE" sz="10000" dirty="0">
              <a:solidFill>
                <a:srgbClr val="FFA300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AF8B8EF-6E59-8863-CCC5-F6C71D87ED54}"/>
              </a:ext>
            </a:extLst>
          </p:cNvPr>
          <p:cNvSpPr txBox="1"/>
          <p:nvPr/>
        </p:nvSpPr>
        <p:spPr>
          <a:xfrm>
            <a:off x="8763000" y="5183294"/>
            <a:ext cx="111975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0" dirty="0">
                <a:solidFill>
                  <a:srgbClr val="FFA3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“</a:t>
            </a:r>
            <a:endParaRPr lang="de-DE" sz="10000" dirty="0">
              <a:solidFill>
                <a:srgbClr val="FFA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97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F5616-58FA-208D-7CD5-FC8CF2F12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FDB488-5D2A-CAB0-F7E1-12792DE63D60}"/>
              </a:ext>
            </a:extLst>
          </p:cNvPr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3D4E929-141E-858C-35A1-7C3D27615E9F}"/>
              </a:ext>
            </a:extLst>
          </p:cNvPr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6D88908-D9C6-8FC7-E579-D7F8BB0F26AF}"/>
              </a:ext>
            </a:extLst>
          </p:cNvPr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026B611-CBEC-1382-E4D9-52D0B01F68E1}"/>
              </a:ext>
            </a:extLst>
          </p:cNvPr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DA092BB-F7C9-6102-A947-3996FAFA0F3F}"/>
              </a:ext>
            </a:extLst>
          </p:cNvPr>
          <p:cNvSpPr txBox="1"/>
          <p:nvPr/>
        </p:nvSpPr>
        <p:spPr>
          <a:xfrm>
            <a:off x="1543431" y="438472"/>
            <a:ext cx="15526512" cy="216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de-DE" sz="6000" b="1" spc="-68" noProof="0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Spannungsverhältnis in der antisemitismus- und </a:t>
            </a:r>
            <a:r>
              <a:rPr lang="de-DE" sz="6000" b="1" spc="-68" noProof="0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rassismuskritischen</a:t>
            </a:r>
            <a:r>
              <a:rPr lang="de-DE" sz="6000" b="1" spc="-68" noProof="0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Bildung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FE8879BD-29EC-E348-D3F6-A342072F812A}"/>
              </a:ext>
            </a:extLst>
          </p:cNvPr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FF53B60-5913-0EE3-414F-5FCF16BCEA90}"/>
              </a:ext>
            </a:extLst>
          </p:cNvPr>
          <p:cNvSpPr txBox="1"/>
          <p:nvPr/>
        </p:nvSpPr>
        <p:spPr>
          <a:xfrm>
            <a:off x="6138224" y="9195878"/>
            <a:ext cx="3005775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7" tooltip="https://oer.community"/>
              </a:rPr>
              <a:t>https://oer.community</a:t>
            </a: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53E62734-1FB7-FCE9-7F4D-08A18821EECF}"/>
              </a:ext>
            </a:extLst>
          </p:cNvPr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FC7C4694-CACF-D6E4-B33D-CC564833A964}"/>
              </a:ext>
            </a:extLst>
          </p:cNvPr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39190F7-6D37-EDCF-A634-98ADE35269C0}"/>
              </a:ext>
            </a:extLst>
          </p:cNvPr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85BBAEC-60C8-DAD2-D392-381C00C2180E}"/>
              </a:ext>
            </a:extLst>
          </p:cNvPr>
          <p:cNvSpPr txBox="1"/>
          <p:nvPr/>
        </p:nvSpPr>
        <p:spPr>
          <a:xfrm>
            <a:off x="1543431" y="3620006"/>
            <a:ext cx="15677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3200" dirty="0">
                <a:solidFill>
                  <a:srgbClr val="203A8F"/>
                </a:solidFill>
                <a:latin typeface="Roboto Condensed"/>
                <a:ea typeface="Roboto Condensed"/>
              </a:rPr>
              <a:t>»Indem wir diesen mythischen Text abdrucken, reproduzieren wir ras­sistische Stereotype. Da es in dieser Handreichung darum geht, uns solche uns unbewusst prägende Mythen bewusst zu machen, um sie bearbeiten und über­ winden zu können, drucken wir diesen Text dennoch ab. Hier zeigt sich eine grund­sätzliche Spannung </a:t>
            </a:r>
            <a:r>
              <a:rPr lang="de-DE" sz="3200" dirty="0" err="1">
                <a:solidFill>
                  <a:srgbClr val="203A8F"/>
                </a:solidFill>
                <a:latin typeface="Roboto Condensed"/>
                <a:ea typeface="Roboto Condensed"/>
              </a:rPr>
              <a:t>rassismuskritischer</a:t>
            </a:r>
            <a:r>
              <a:rPr lang="de-DE" sz="3200" dirty="0">
                <a:solidFill>
                  <a:srgbClr val="203A8F"/>
                </a:solidFill>
                <a:latin typeface="Roboto Condensed"/>
                <a:ea typeface="Roboto Condensed"/>
              </a:rPr>
              <a:t> pädagogischer Praxis: um etwas zu be­arbeiten, müssen wir es notwendigerweise zur Sprache bringen. Damit wiederh­olen wir auch Momente jener Gewalt, die wir aus der Welt schaffen wollen« (</a:t>
            </a:r>
            <a:r>
              <a:rPr lang="de-DE" sz="3200" dirty="0" err="1">
                <a:solidFill>
                  <a:srgbClr val="203A8F"/>
                </a:solidFill>
                <a:latin typeface="Roboto Condensed"/>
                <a:ea typeface="Roboto Condensed"/>
              </a:rPr>
              <a:t>Wollrad</a:t>
            </a:r>
            <a:r>
              <a:rPr lang="de-DE" sz="3200" dirty="0">
                <a:solidFill>
                  <a:srgbClr val="203A8F"/>
                </a:solidFill>
                <a:latin typeface="Roboto Condensed"/>
                <a:ea typeface="Roboto Condensed"/>
              </a:rPr>
              <a:t> 2023, 13).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25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585809" y="1814615"/>
            <a:ext cx="7558191" cy="6278065"/>
          </a:xfrm>
          <a:custGeom>
            <a:avLst/>
            <a:gdLst/>
            <a:ahLst/>
            <a:cxnLst/>
            <a:rect l="l" t="t" r="r" b="b"/>
            <a:pathLst>
              <a:path w="7558191" h="6278065">
                <a:moveTo>
                  <a:pt x="0" y="0"/>
                </a:moveTo>
                <a:lnTo>
                  <a:pt x="7558191" y="0"/>
                </a:lnTo>
                <a:lnTo>
                  <a:pt x="7558191" y="6278065"/>
                </a:lnTo>
                <a:lnTo>
                  <a:pt x="0" y="62780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9458880" y="1867126"/>
            <a:ext cx="8275161" cy="4686693"/>
          </a:xfrm>
          <a:custGeom>
            <a:avLst/>
            <a:gdLst/>
            <a:ahLst/>
            <a:cxnLst/>
            <a:rect l="l" t="t" r="r" b="b"/>
            <a:pathLst>
              <a:path w="8275161" h="4686693">
                <a:moveTo>
                  <a:pt x="0" y="0"/>
                </a:moveTo>
                <a:lnTo>
                  <a:pt x="8275161" y="0"/>
                </a:lnTo>
                <a:lnTo>
                  <a:pt x="8275161" y="4686693"/>
                </a:lnTo>
                <a:lnTo>
                  <a:pt x="0" y="46866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E9AA93E8-B304-3FB2-8546-5F90F10B648C}"/>
              </a:ext>
            </a:extLst>
          </p:cNvPr>
          <p:cNvGrpSpPr/>
          <p:nvPr/>
        </p:nvGrpSpPr>
        <p:grpSpPr>
          <a:xfrm>
            <a:off x="9095864" y="4196221"/>
            <a:ext cx="8675341" cy="2754410"/>
            <a:chOff x="9095864" y="4196221"/>
            <a:chExt cx="8675341" cy="2754410"/>
          </a:xfrm>
        </p:grpSpPr>
        <p:grpSp>
          <p:nvGrpSpPr>
            <p:cNvPr id="8" name="Group 8"/>
            <p:cNvGrpSpPr/>
            <p:nvPr/>
          </p:nvGrpSpPr>
          <p:grpSpPr>
            <a:xfrm rot="9233114">
              <a:off x="9095864" y="5800158"/>
              <a:ext cx="1397003" cy="1150473"/>
              <a:chOff x="0" y="0"/>
              <a:chExt cx="647700" cy="533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47700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533400">
                    <a:moveTo>
                      <a:pt x="239386" y="166418"/>
                    </a:moveTo>
                    <a:lnTo>
                      <a:pt x="647700" y="166418"/>
                    </a:lnTo>
                    <a:lnTo>
                      <a:pt x="647700" y="366942"/>
                    </a:lnTo>
                    <a:lnTo>
                      <a:pt x="239373" y="366942"/>
                    </a:lnTo>
                    <a:lnTo>
                      <a:pt x="302255" y="533400"/>
                    </a:lnTo>
                    <a:lnTo>
                      <a:pt x="0" y="266700"/>
                    </a:lnTo>
                    <a:lnTo>
                      <a:pt x="302255" y="0"/>
                    </a:lnTo>
                    <a:lnTo>
                      <a:pt x="239386" y="166418"/>
                    </a:lnTo>
                    <a:close/>
                  </a:path>
                </a:pathLst>
              </a:custGeom>
              <a:solidFill>
                <a:srgbClr val="FFA500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20650" y="117475"/>
                <a:ext cx="527050" cy="250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14599972" y="4196221"/>
              <a:ext cx="3171233" cy="998939"/>
            </a:xfrm>
            <a:custGeom>
              <a:avLst/>
              <a:gdLst/>
              <a:ahLst/>
              <a:cxnLst/>
              <a:rect l="l" t="t" r="r" b="b"/>
              <a:pathLst>
                <a:path w="3171233" h="998939">
                  <a:moveTo>
                    <a:pt x="0" y="0"/>
                  </a:moveTo>
                  <a:lnTo>
                    <a:pt x="3171233" y="0"/>
                  </a:lnTo>
                  <a:lnTo>
                    <a:pt x="3171233" y="998939"/>
                  </a:lnTo>
                  <a:lnTo>
                    <a:pt x="0" y="99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43431" y="438472"/>
            <a:ext cx="15526512" cy="110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en-US" sz="6800" b="1" spc="-68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Erste Lösungsansätze - Qualitätskriterien: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38224" y="9195878"/>
            <a:ext cx="3005775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10" tooltip="https://oer.community"/>
              </a:rPr>
              <a:t>https://oer.community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74763" y="7187337"/>
            <a:ext cx="6395180" cy="59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u="sng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11" tooltip="https://oer.community/qualitaet/"/>
              </a:rPr>
              <a:t>https://oer.community/qualitaet/</a:t>
            </a:r>
          </a:p>
        </p:txBody>
      </p:sp>
      <p:sp>
        <p:nvSpPr>
          <p:cNvPr id="16" name="Freeform 16"/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7" name="TextBox 17"/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Folienzoom 20">
                <a:extLst>
                  <a:ext uri="{FF2B5EF4-FFF2-40B4-BE49-F238E27FC236}">
                    <a16:creationId xmlns:a16="http://schemas.microsoft.com/office/drawing/2014/main" id="{B6A72974-719C-A70C-5B7C-F1C7598130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03187182"/>
                  </p:ext>
                </p:extLst>
              </p:nvPr>
            </p:nvGraphicFramePr>
            <p:xfrm>
              <a:off x="18495305" y="3522059"/>
              <a:ext cx="4379828" cy="2463653"/>
            </p:xfrm>
            <a:graphic>
              <a:graphicData uri="http://schemas.microsoft.com/office/powerpoint/2016/slidezoom">
                <pslz:sldZm>
                  <pslz:sldZmObj sldId="264" cId="4112579794">
                    <pslz:zmPr id="{9BE7155E-F856-F749-ACA2-447F31CDEDFC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379828" cy="246365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Folienzoom 20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B6A72974-719C-A70C-5B7C-F1C7598130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495305" y="3522059"/>
                <a:ext cx="4379828" cy="246365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65777D-CD15-3735-CDA2-F19748198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2807E8-24B2-D3AF-7D35-C76BC50BB607}"/>
              </a:ext>
            </a:extLst>
          </p:cNvPr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103D6C8-96E5-7085-8981-2D87BAE71FA6}"/>
              </a:ext>
            </a:extLst>
          </p:cNvPr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8FA55DF-7E60-6295-EA0E-F342FDFA652B}"/>
              </a:ext>
            </a:extLst>
          </p:cNvPr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094D348-85C5-546C-E349-F7FCC831B165}"/>
              </a:ext>
            </a:extLst>
          </p:cNvPr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6E04B20C-277D-06B0-3B0B-E3C44B71C603}"/>
              </a:ext>
            </a:extLst>
          </p:cNvPr>
          <p:cNvSpPr txBox="1"/>
          <p:nvPr/>
        </p:nvSpPr>
        <p:spPr>
          <a:xfrm>
            <a:off x="1543431" y="438472"/>
            <a:ext cx="15526512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de-DE" sz="6000" b="1" spc="-68" noProof="0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Antisemitismus- und </a:t>
            </a:r>
            <a:r>
              <a:rPr lang="de-DE" sz="6000" b="1" spc="-68" noProof="0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rassismuskritisches</a:t>
            </a:r>
            <a:r>
              <a:rPr lang="de-DE" sz="6000" b="1" spc="-68" noProof="0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Lernen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EDCE0D4-5783-15E1-CD18-F534CCBBC46D}"/>
              </a:ext>
            </a:extLst>
          </p:cNvPr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215F6A1-4F88-302F-9893-075F868C53D1}"/>
              </a:ext>
            </a:extLst>
          </p:cNvPr>
          <p:cNvSpPr txBox="1"/>
          <p:nvPr/>
        </p:nvSpPr>
        <p:spPr>
          <a:xfrm>
            <a:off x="6138224" y="9195878"/>
            <a:ext cx="3005775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7" tooltip="https://oer.community"/>
              </a:rPr>
              <a:t>https://oer.community</a:t>
            </a: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3F26B1CF-5A8A-3DDA-4702-C3F45769BD19}"/>
              </a:ext>
            </a:extLst>
          </p:cNvPr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E6545ED4-1FFC-3BBB-3515-10AAB4618345}"/>
              </a:ext>
            </a:extLst>
          </p:cNvPr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8ACF9DF4-C704-8EAD-E3F2-EA344A9516D0}"/>
              </a:ext>
            </a:extLst>
          </p:cNvPr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3E212B38-D9B1-9D9D-5288-669CD350015A}"/>
              </a:ext>
            </a:extLst>
          </p:cNvPr>
          <p:cNvSpPr txBox="1"/>
          <p:nvPr/>
        </p:nvSpPr>
        <p:spPr>
          <a:xfrm>
            <a:off x="1543431" y="2171700"/>
            <a:ext cx="1567776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3200" b="1" dirty="0">
                <a:solidFill>
                  <a:srgbClr val="203A8F"/>
                </a:solidFill>
                <a:latin typeface="Roboto Condensed"/>
                <a:ea typeface="Roboto Condensed"/>
              </a:rPr>
              <a:t>Aus den FOERBICO Qualitätskriterien: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Das Material verdeutlicht, dass Antisemitismus und Rassismus strukturelle Macht- und Gewaltverhältnisse sind, und vermeidet ihre Reduktion auf individuelles Fehlverhalten.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Kolonialismus und seine Nachwirkungen werden thematisiert, einschließlich ihrer Rolle in der Verbreitung und Verfestigung rassistischer Denkmuster.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Das Material macht vielfältige jüdische, kulturelle und religiöse Perspektiven sichtbar und lässt Menschen unterschiedlichen Glaubens und gesellschaftlicher Zugehörigkeit authentisch zu Wort kommen (z. B. durch Zitate, </a:t>
            </a:r>
            <a:r>
              <a:rPr lang="de-DE" sz="2800" dirty="0" err="1">
                <a:solidFill>
                  <a:srgbClr val="203A8F"/>
                </a:solidFill>
                <a:latin typeface="Roboto Condensed"/>
                <a:ea typeface="Roboto Condensed"/>
              </a:rPr>
              <a:t>Biografieausschnitte</a:t>
            </a: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, Medienbeiträge).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Stereotype, Zuschreibungen und Überlegenheitsnarrative werden kritisch hinterfragt, insbesondere solche aus christlicher Theologie, eurozentrischen Weltbildern oder kolonialen Kontexten.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Bildauswahl und Beispiele vermeiden einseitige Darstellungen (z. B. im Judentum nicht nur orthodoxe Gläubige zeigen).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Das Material schafft Räume zur Selbstreflexion über die eigene Position und Verantwortung in einer von Vielfalt geprägten Gesellschaft.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2122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020908" y="2192282"/>
            <a:ext cx="7454738" cy="3848396"/>
          </a:xfrm>
          <a:custGeom>
            <a:avLst/>
            <a:gdLst/>
            <a:ahLst/>
            <a:cxnLst/>
            <a:rect l="l" t="t" r="r" b="b"/>
            <a:pathLst>
              <a:path w="8019680" h="4448471">
                <a:moveTo>
                  <a:pt x="0" y="0"/>
                </a:moveTo>
                <a:lnTo>
                  <a:pt x="8019680" y="0"/>
                </a:lnTo>
                <a:lnTo>
                  <a:pt x="8019680" y="4448471"/>
                </a:lnTo>
                <a:lnTo>
                  <a:pt x="0" y="44484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81035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020907" y="5976504"/>
            <a:ext cx="7456821" cy="1010297"/>
          </a:xfrm>
          <a:custGeom>
            <a:avLst/>
            <a:gdLst/>
            <a:ahLst/>
            <a:cxnLst/>
            <a:rect l="l" t="t" r="r" b="b"/>
            <a:pathLst>
              <a:path w="8019680" h="1135899">
                <a:moveTo>
                  <a:pt x="0" y="0"/>
                </a:moveTo>
                <a:lnTo>
                  <a:pt x="8019680" y="0"/>
                </a:lnTo>
                <a:lnTo>
                  <a:pt x="8019680" y="1135899"/>
                </a:lnTo>
                <a:lnTo>
                  <a:pt x="0" y="11358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08982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/>
          <p:cNvSpPr/>
          <p:nvPr/>
        </p:nvSpPr>
        <p:spPr>
          <a:xfrm>
            <a:off x="8763000" y="2192282"/>
            <a:ext cx="8306943" cy="4794519"/>
          </a:xfrm>
          <a:custGeom>
            <a:avLst/>
            <a:gdLst/>
            <a:ahLst/>
            <a:cxnLst/>
            <a:rect l="l" t="t" r="r" b="b"/>
            <a:pathLst>
              <a:path w="9090835" h="5584370">
                <a:moveTo>
                  <a:pt x="0" y="0"/>
                </a:moveTo>
                <a:lnTo>
                  <a:pt x="9090835" y="0"/>
                </a:lnTo>
                <a:lnTo>
                  <a:pt x="9090835" y="5584370"/>
                </a:lnTo>
                <a:lnTo>
                  <a:pt x="0" y="55843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TextBox 9"/>
          <p:cNvSpPr txBox="1"/>
          <p:nvPr/>
        </p:nvSpPr>
        <p:spPr>
          <a:xfrm>
            <a:off x="1380744" y="680923"/>
            <a:ext cx="15526512" cy="110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40"/>
              </a:lnSpc>
            </a:pP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Erste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Lösungsansätze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-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Metadaten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38224" y="9195878"/>
            <a:ext cx="3158175" cy="431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8" tooltip="https://oer.community"/>
              </a:rPr>
              <a:t>https://oer.community</a:t>
            </a:r>
          </a:p>
        </p:txBody>
      </p:sp>
      <p:sp>
        <p:nvSpPr>
          <p:cNvPr id="12" name="Freeform 12"/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TextBox 13"/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EFF4A20D-9095-8201-18D9-176CB46714AA}"/>
              </a:ext>
            </a:extLst>
          </p:cNvPr>
          <p:cNvSpPr txBox="1"/>
          <p:nvPr/>
        </p:nvSpPr>
        <p:spPr>
          <a:xfrm>
            <a:off x="4572000" y="7151888"/>
            <a:ext cx="1552651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40"/>
              </a:lnSpc>
            </a:pPr>
            <a:r>
              <a:rPr lang="en-US" sz="32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https://oer.community/metadaten-die-unsichtbare-infrastruktur-offener-bildung/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E5D46BB9-EFCC-6B9D-64FF-F9FFD8FB4D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7130221"/>
            <a:ext cx="1295400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BCC42-EB3B-5E25-A006-93C94A673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59F72BF-3696-871A-645F-7D454C2A8070}"/>
              </a:ext>
            </a:extLst>
          </p:cNvPr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341FE90-039C-3C15-14BB-0D96F92A487C}"/>
              </a:ext>
            </a:extLst>
          </p:cNvPr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C65EBB7-D6BE-5099-07FA-734917A13F9A}"/>
              </a:ext>
            </a:extLst>
          </p:cNvPr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1DB1AE3-B7C9-207D-24BD-0B6AB42B6E51}"/>
              </a:ext>
            </a:extLst>
          </p:cNvPr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B49A062-3E9F-9153-BB36-3DFDEA9728F2}"/>
              </a:ext>
            </a:extLst>
          </p:cNvPr>
          <p:cNvSpPr txBox="1"/>
          <p:nvPr/>
        </p:nvSpPr>
        <p:spPr>
          <a:xfrm>
            <a:off x="1543431" y="438472"/>
            <a:ext cx="15526512" cy="216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de-DE" sz="6000" b="1" spc="-68" noProof="0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Metadaten: Materialien sichtbar, einordbar und kritisch prüfbar machen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7A11BB5-63ED-0946-8A21-2F3817093928}"/>
              </a:ext>
            </a:extLst>
          </p:cNvPr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F849638-471A-52C7-297A-1CA3FF32185F}"/>
              </a:ext>
            </a:extLst>
          </p:cNvPr>
          <p:cNvSpPr txBox="1"/>
          <p:nvPr/>
        </p:nvSpPr>
        <p:spPr>
          <a:xfrm>
            <a:off x="6138224" y="9195878"/>
            <a:ext cx="3005775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7" tooltip="https://oer.community"/>
              </a:rPr>
              <a:t>https://oer.community</a:t>
            </a: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94A32C3D-360B-CBB3-B91C-6DF96E27DA8A}"/>
              </a:ext>
            </a:extLst>
          </p:cNvPr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F22D0C32-E11E-3F89-BD0D-772C37B6AF64}"/>
              </a:ext>
            </a:extLst>
          </p:cNvPr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2C3F2CF-8A25-E701-5C23-AF752D52D04A}"/>
              </a:ext>
            </a:extLst>
          </p:cNvPr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1030783-0C92-3D40-1770-C179D8ACB47B}"/>
              </a:ext>
            </a:extLst>
          </p:cNvPr>
          <p:cNvSpPr txBox="1"/>
          <p:nvPr/>
        </p:nvSpPr>
        <p:spPr>
          <a:xfrm>
            <a:off x="1437934" y="2781300"/>
            <a:ext cx="1567776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Metadaten strukturieren Informationen über Unterrichtsmaterialien und können Ansatzpunkte für eine antisemitismus- und </a:t>
            </a:r>
            <a:r>
              <a:rPr lang="de-DE" sz="2800" dirty="0" err="1">
                <a:solidFill>
                  <a:srgbClr val="203A8F"/>
                </a:solidFill>
                <a:latin typeface="Roboto Condensed"/>
                <a:ea typeface="Roboto Condensed"/>
              </a:rPr>
              <a:t>rassismuskritische</a:t>
            </a: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 Prüfung schaffen.</a:t>
            </a:r>
          </a:p>
          <a:p>
            <a:endParaRPr lang="de-DE" sz="2800" dirty="0">
              <a:solidFill>
                <a:srgbClr val="203A8F"/>
              </a:solidFill>
              <a:latin typeface="Roboto Condensed"/>
              <a:ea typeface="Roboto Condensed"/>
            </a:endParaRPr>
          </a:p>
          <a:p>
            <a:pPr lvl="0"/>
            <a:r>
              <a:rPr lang="de-DE" sz="2800" b="1" dirty="0">
                <a:solidFill>
                  <a:srgbClr val="203A8F"/>
                </a:solidFill>
                <a:latin typeface="Roboto Condensed"/>
                <a:ea typeface="Roboto Condensed"/>
              </a:rPr>
              <a:t>Schlagwörter: </a:t>
            </a: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Inhalte und Themen erschließen sowie Auffindbarkeit verbessern</a:t>
            </a:r>
          </a:p>
          <a:p>
            <a:r>
              <a:rPr lang="de-DE" sz="2800" b="1" dirty="0">
                <a:solidFill>
                  <a:srgbClr val="203A8F"/>
                </a:solidFill>
                <a:latin typeface="Roboto Condensed"/>
                <a:ea typeface="Roboto Condensed"/>
              </a:rPr>
              <a:t>Beschreibungen: </a:t>
            </a: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Herkunft, Perspektiven und Darstellungsweisen erläutern sowie problematische Narrative und fehlende Perspektiven kenntlich machen</a:t>
            </a:r>
          </a:p>
          <a:p>
            <a:pPr lvl="0"/>
            <a:r>
              <a:rPr lang="de-DE" sz="2800" b="1" dirty="0">
                <a:solidFill>
                  <a:srgbClr val="203A8F"/>
                </a:solidFill>
                <a:latin typeface="Roboto Condensed"/>
                <a:ea typeface="Roboto Condensed"/>
              </a:rPr>
              <a:t>Didaktische Einordnung: </a:t>
            </a: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Lehrplanbezüge, Kompetenzen und Zielgruppen abbilden sowie Hinweise zur kritischen Kontextualisierung und Verwendung ergänzen</a:t>
            </a:r>
          </a:p>
          <a:p>
            <a:r>
              <a:rPr lang="de-DE" sz="2800" b="1" dirty="0">
                <a:solidFill>
                  <a:srgbClr val="203A8F"/>
                </a:solidFill>
                <a:latin typeface="Roboto Condensed"/>
                <a:ea typeface="Roboto Condensed"/>
              </a:rPr>
              <a:t>Gemeinsame Vokabulare: </a:t>
            </a: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Eine gemeinsame Grundlage für Beschreibung, Verschlagwortung und Recherche schaffen sowie Begriffe, Definitionen und Beziehungen transparent machen</a:t>
            </a:r>
          </a:p>
          <a:p>
            <a:endParaRPr lang="de-DE" sz="2800" dirty="0">
              <a:solidFill>
                <a:srgbClr val="203A8F"/>
              </a:solidFill>
              <a:latin typeface="Roboto Condensed"/>
              <a:ea typeface="Roboto Condensed"/>
            </a:endParaRPr>
          </a:p>
          <a:p>
            <a:r>
              <a:rPr lang="de-DE" sz="2800" b="1" dirty="0">
                <a:solidFill>
                  <a:srgbClr val="203A8F"/>
                </a:solidFill>
                <a:latin typeface="Roboto Condensed"/>
                <a:ea typeface="Roboto Condensed"/>
              </a:rPr>
              <a:t>Herausforderung: </a:t>
            </a: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Wie lassen sich gemeinsame Standards entwickeln, die Verständigung und Auffindbarkeit ermöglichen, ohne die Komplexität antisemitismus- und </a:t>
            </a:r>
            <a:r>
              <a:rPr lang="de-DE" sz="2800" dirty="0" err="1">
                <a:solidFill>
                  <a:srgbClr val="203A8F"/>
                </a:solidFill>
                <a:latin typeface="Roboto Condensed"/>
                <a:ea typeface="Roboto Condensed"/>
              </a:rPr>
              <a:t>rassismuskritischer</a:t>
            </a:r>
            <a:r>
              <a:rPr lang="de-DE" sz="2800" dirty="0">
                <a:solidFill>
                  <a:srgbClr val="203A8F"/>
                </a:solidFill>
                <a:latin typeface="Roboto Condensed"/>
                <a:ea typeface="Roboto Condensed"/>
              </a:rPr>
              <a:t> Perspektiven zu vereinheitlichen?</a:t>
            </a:r>
          </a:p>
          <a:p>
            <a:endParaRPr lang="de-DE" sz="2800" dirty="0">
              <a:solidFill>
                <a:srgbClr val="203A8F"/>
              </a:solidFill>
              <a:latin typeface="Roboto Condensed"/>
              <a:ea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22626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732788" y="2732664"/>
            <a:ext cx="7763256" cy="4307177"/>
          </a:xfrm>
          <a:custGeom>
            <a:avLst/>
            <a:gdLst/>
            <a:ahLst/>
            <a:cxnLst/>
            <a:rect l="l" t="t" r="r" b="b"/>
            <a:pathLst>
              <a:path w="7763256" h="4307177">
                <a:moveTo>
                  <a:pt x="0" y="0"/>
                </a:moveTo>
                <a:lnTo>
                  <a:pt x="7763256" y="0"/>
                </a:lnTo>
                <a:lnTo>
                  <a:pt x="7763256" y="4307177"/>
                </a:lnTo>
                <a:lnTo>
                  <a:pt x="0" y="43071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82585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/>
          <p:cNvSpPr txBox="1"/>
          <p:nvPr/>
        </p:nvSpPr>
        <p:spPr>
          <a:xfrm>
            <a:off x="1732788" y="1127704"/>
            <a:ext cx="15526512" cy="110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en-US" sz="6800" b="1" spc="-68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Erste Lösungsansätze - Fragenkatalog: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38224" y="9195878"/>
            <a:ext cx="3238697" cy="4222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9" tooltip="https://oer.community"/>
              </a:rPr>
              <a:t>https://oer.community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2788" y="7511415"/>
            <a:ext cx="7306310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10" tooltip="https://narrt.de/wp-content/uploads/2024/02/Fallstricke.pdf"/>
              </a:rPr>
              <a:t>https://narrt.de/wp-content/uploads/2024/02/Fallstricke.pdf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22FA8F29-52C7-D069-E3F0-256828359470}"/>
              </a:ext>
            </a:extLst>
          </p:cNvPr>
          <p:cNvSpPr/>
          <p:nvPr/>
        </p:nvSpPr>
        <p:spPr>
          <a:xfrm rot="10800000">
            <a:off x="9846768" y="4264287"/>
            <a:ext cx="1067616" cy="879213"/>
          </a:xfrm>
          <a:custGeom>
            <a:avLst/>
            <a:gdLst/>
            <a:ahLst/>
            <a:cxnLst/>
            <a:rect l="l" t="t" r="r" b="b"/>
            <a:pathLst>
              <a:path w="647700" h="533400">
                <a:moveTo>
                  <a:pt x="239386" y="166418"/>
                </a:moveTo>
                <a:lnTo>
                  <a:pt x="647700" y="166418"/>
                </a:lnTo>
                <a:lnTo>
                  <a:pt x="647700" y="366942"/>
                </a:lnTo>
                <a:lnTo>
                  <a:pt x="239373" y="366942"/>
                </a:lnTo>
                <a:lnTo>
                  <a:pt x="302255" y="533400"/>
                </a:lnTo>
                <a:lnTo>
                  <a:pt x="0" y="266700"/>
                </a:lnTo>
                <a:lnTo>
                  <a:pt x="302255" y="0"/>
                </a:lnTo>
                <a:lnTo>
                  <a:pt x="239386" y="166418"/>
                </a:lnTo>
                <a:close/>
              </a:path>
            </a:pathLst>
          </a:custGeom>
          <a:solidFill>
            <a:srgbClr val="FFA500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5D1034AB-47FD-945C-03A5-C97B13CF470E}"/>
              </a:ext>
            </a:extLst>
          </p:cNvPr>
          <p:cNvSpPr txBox="1"/>
          <p:nvPr/>
        </p:nvSpPr>
        <p:spPr>
          <a:xfrm>
            <a:off x="11277600" y="3633438"/>
            <a:ext cx="6516957" cy="2109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de-DE" sz="2799" noProof="0" dirty="0">
                <a:solidFill>
                  <a:srgbClr val="203A8F"/>
                </a:solidFill>
                <a:latin typeface="Roboto Condensed Medium" panose="020F0502020204030204" pitchFamily="2" charset="0"/>
                <a:ea typeface="Roboto Condensed Medium" panose="020F0502020204030204" pitchFamily="2" charset="0"/>
                <a:cs typeface="Roboto Condensed Medium" panose="020F0502020204030204" pitchFamily="2" charset="0"/>
                <a:sym typeface="Roboto"/>
              </a:rPr>
              <a:t>Selbstreflexion &amp; Sensibilisierung für Fallstricke: Fragen, die zur Vertiefung &amp; zum Nachdenken anregen, ohne vorgefertigte Antworten zu präsentieren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AD622-D507-8DB5-ABC6-922124E73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AB376AF-F317-12DE-B27C-99B1BD1F34BF}"/>
              </a:ext>
            </a:extLst>
          </p:cNvPr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B029AEC-FDFF-74C4-57A0-F49ADA3E6674}"/>
              </a:ext>
            </a:extLst>
          </p:cNvPr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2304AE6-CE75-DEB8-F13D-E8B650FC6F2D}"/>
              </a:ext>
            </a:extLst>
          </p:cNvPr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9B2775E-FA4E-B409-08B7-1A5E767C734C}"/>
              </a:ext>
            </a:extLst>
          </p:cNvPr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8B100D8-F4A6-9312-DB9B-7E7FAB037935}"/>
              </a:ext>
            </a:extLst>
          </p:cNvPr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6D5FE48-0DF1-940E-4735-D070B0B4FFE0}"/>
              </a:ext>
            </a:extLst>
          </p:cNvPr>
          <p:cNvSpPr txBox="1"/>
          <p:nvPr/>
        </p:nvSpPr>
        <p:spPr>
          <a:xfrm>
            <a:off x="3078038" y="287482"/>
            <a:ext cx="1259776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de-DE" sz="11500" b="1" spc="-68" noProof="0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Grenzen der Ansätze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3A016C8-1EA7-7ED6-AD83-5236065A8715}"/>
              </a:ext>
            </a:extLst>
          </p:cNvPr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255CCD8-A38A-8E39-392F-47B413792854}"/>
              </a:ext>
            </a:extLst>
          </p:cNvPr>
          <p:cNvSpPr txBox="1"/>
          <p:nvPr/>
        </p:nvSpPr>
        <p:spPr>
          <a:xfrm>
            <a:off x="6138224" y="9195878"/>
            <a:ext cx="3238697" cy="4222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8" tooltip="https://oer.community"/>
              </a:rPr>
              <a:t>https://oer.community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F2444E1-AB0B-42FD-C5F8-C87F4C4AF5AF}"/>
              </a:ext>
            </a:extLst>
          </p:cNvPr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075532F-9D70-0EE0-1BF4-6F87AA709AA4}"/>
              </a:ext>
            </a:extLst>
          </p:cNvPr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grpSp>
        <p:nvGrpSpPr>
          <p:cNvPr id="88" name="Gruppieren 87">
            <a:extLst>
              <a:ext uri="{FF2B5EF4-FFF2-40B4-BE49-F238E27FC236}">
                <a16:creationId xmlns:a16="http://schemas.microsoft.com/office/drawing/2014/main" id="{0F6E6C6F-3BA4-5062-E551-321461DAEB1A}"/>
              </a:ext>
            </a:extLst>
          </p:cNvPr>
          <p:cNvGrpSpPr/>
          <p:nvPr/>
        </p:nvGrpSpPr>
        <p:grpSpPr>
          <a:xfrm>
            <a:off x="635464" y="2689982"/>
            <a:ext cx="5271450" cy="5523574"/>
            <a:chOff x="533400" y="2667925"/>
            <a:chExt cx="5271450" cy="5523574"/>
          </a:xfrm>
        </p:grpSpPr>
        <p:sp>
          <p:nvSpPr>
            <p:cNvPr id="81" name="Freihandform 80">
              <a:extLst>
                <a:ext uri="{FF2B5EF4-FFF2-40B4-BE49-F238E27FC236}">
                  <a16:creationId xmlns:a16="http://schemas.microsoft.com/office/drawing/2014/main" id="{FFDE65C7-8A18-1F55-0939-A6B9C36A0AB6}"/>
                </a:ext>
              </a:extLst>
            </p:cNvPr>
            <p:cNvSpPr/>
            <p:nvPr/>
          </p:nvSpPr>
          <p:spPr>
            <a:xfrm rot="16200000">
              <a:off x="407338" y="2793987"/>
              <a:ext cx="5523574" cy="5271450"/>
            </a:xfrm>
            <a:custGeom>
              <a:avLst/>
              <a:gdLst/>
              <a:ahLst/>
              <a:cxnLst/>
              <a:rect l="l" t="t" r="r" b="b"/>
              <a:pathLst>
                <a:path w="4572000" h="5271450">
                  <a:moveTo>
                    <a:pt x="4073009" y="2784868"/>
                  </a:moveTo>
                  <a:lnTo>
                    <a:pt x="3963030" y="2467371"/>
                  </a:lnTo>
                  <a:lnTo>
                    <a:pt x="3835633" y="2467371"/>
                  </a:lnTo>
                  <a:lnTo>
                    <a:pt x="3883904" y="2632589"/>
                  </a:lnTo>
                  <a:lnTo>
                    <a:pt x="3348439" y="2632589"/>
                  </a:lnTo>
                  <a:lnTo>
                    <a:pt x="3348439" y="2800295"/>
                  </a:lnTo>
                  <a:lnTo>
                    <a:pt x="4073009" y="2800295"/>
                  </a:lnTo>
                  <a:close/>
                  <a:moveTo>
                    <a:pt x="4572000" y="2635725"/>
                  </a:moveTo>
                  <a:cubicBezTo>
                    <a:pt x="4572000" y="4091396"/>
                    <a:pt x="3548523" y="5271450"/>
                    <a:pt x="2286000" y="5271450"/>
                  </a:cubicBezTo>
                  <a:lnTo>
                    <a:pt x="0" y="5271449"/>
                  </a:lnTo>
                  <a:lnTo>
                    <a:pt x="0" y="0"/>
                  </a:lnTo>
                  <a:lnTo>
                    <a:pt x="2286000" y="0"/>
                  </a:lnTo>
                  <a:cubicBezTo>
                    <a:pt x="3548523" y="0"/>
                    <a:pt x="4572000" y="1180054"/>
                    <a:pt x="4572000" y="263572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 dirty="0"/>
            </a:p>
          </p:txBody>
        </p:sp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1E68D243-9421-D563-443B-10309B4E7133}"/>
                </a:ext>
              </a:extLst>
            </p:cNvPr>
            <p:cNvSpPr txBox="1"/>
            <p:nvPr/>
          </p:nvSpPr>
          <p:spPr>
            <a:xfrm>
              <a:off x="798196" y="4686300"/>
              <a:ext cx="453580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Der Fokus liegt auf Materialproduktion und nicht auf der öffentlichen Redaktion von Materialien.</a:t>
              </a:r>
            </a:p>
          </p:txBody>
        </p:sp>
      </p:grpSp>
      <p:grpSp>
        <p:nvGrpSpPr>
          <p:cNvPr id="89" name="Gruppieren 88">
            <a:extLst>
              <a:ext uri="{FF2B5EF4-FFF2-40B4-BE49-F238E27FC236}">
                <a16:creationId xmlns:a16="http://schemas.microsoft.com/office/drawing/2014/main" id="{5A6A8056-6791-3429-ECF3-FEA6028E2A59}"/>
              </a:ext>
            </a:extLst>
          </p:cNvPr>
          <p:cNvGrpSpPr/>
          <p:nvPr/>
        </p:nvGrpSpPr>
        <p:grpSpPr>
          <a:xfrm>
            <a:off x="6382650" y="2711978"/>
            <a:ext cx="5315709" cy="5479579"/>
            <a:chOff x="6476400" y="2667925"/>
            <a:chExt cx="5271453" cy="5523573"/>
          </a:xfrm>
        </p:grpSpPr>
        <p:sp>
          <p:nvSpPr>
            <p:cNvPr id="82" name="Freihandform 81">
              <a:extLst>
                <a:ext uri="{FF2B5EF4-FFF2-40B4-BE49-F238E27FC236}">
                  <a16:creationId xmlns:a16="http://schemas.microsoft.com/office/drawing/2014/main" id="{D84DA364-A116-4767-AB26-292555125D13}"/>
                </a:ext>
              </a:extLst>
            </p:cNvPr>
            <p:cNvSpPr/>
            <p:nvPr/>
          </p:nvSpPr>
          <p:spPr>
            <a:xfrm rot="16200000">
              <a:off x="6350340" y="2793985"/>
              <a:ext cx="5523573" cy="5271453"/>
            </a:xfrm>
            <a:custGeom>
              <a:avLst/>
              <a:gdLst/>
              <a:ahLst/>
              <a:cxnLst/>
              <a:rect l="l" t="t" r="r" b="b"/>
              <a:pathLst>
                <a:path w="4572000" h="5271453">
                  <a:moveTo>
                    <a:pt x="4061330" y="2628356"/>
                  </a:moveTo>
                  <a:cubicBezTo>
                    <a:pt x="4061330" y="2607123"/>
                    <a:pt x="4059339" y="2586720"/>
                    <a:pt x="4055358" y="2567146"/>
                  </a:cubicBezTo>
                  <a:cubicBezTo>
                    <a:pt x="4051377" y="2547572"/>
                    <a:pt x="4046483" y="2529657"/>
                    <a:pt x="4040677" y="2513400"/>
                  </a:cubicBezTo>
                  <a:cubicBezTo>
                    <a:pt x="4034871" y="2497144"/>
                    <a:pt x="4028900" y="2483459"/>
                    <a:pt x="4022762" y="2472345"/>
                  </a:cubicBezTo>
                  <a:cubicBezTo>
                    <a:pt x="4016625" y="2461231"/>
                    <a:pt x="4011565" y="2453600"/>
                    <a:pt x="4007584" y="2449453"/>
                  </a:cubicBezTo>
                  <a:cubicBezTo>
                    <a:pt x="4003603" y="2445306"/>
                    <a:pt x="4000202" y="2442403"/>
                    <a:pt x="3997382" y="2440744"/>
                  </a:cubicBezTo>
                  <a:cubicBezTo>
                    <a:pt x="3994562" y="2439085"/>
                    <a:pt x="3991245" y="2437758"/>
                    <a:pt x="3987429" y="2436763"/>
                  </a:cubicBezTo>
                  <a:cubicBezTo>
                    <a:pt x="3983614" y="2435768"/>
                    <a:pt x="3979135" y="2435021"/>
                    <a:pt x="3973993" y="2434524"/>
                  </a:cubicBezTo>
                  <a:cubicBezTo>
                    <a:pt x="3968851" y="2434026"/>
                    <a:pt x="3962464" y="2433777"/>
                    <a:pt x="3954834" y="2433777"/>
                  </a:cubicBezTo>
                  <a:cubicBezTo>
                    <a:pt x="3943554" y="2433777"/>
                    <a:pt x="3934016" y="2434192"/>
                    <a:pt x="3926219" y="2435021"/>
                  </a:cubicBezTo>
                  <a:cubicBezTo>
                    <a:pt x="3918423" y="2435851"/>
                    <a:pt x="3912202" y="2436929"/>
                    <a:pt x="3907558" y="2438256"/>
                  </a:cubicBezTo>
                  <a:cubicBezTo>
                    <a:pt x="3902913" y="2439583"/>
                    <a:pt x="3899595" y="2441325"/>
                    <a:pt x="3897605" y="2443481"/>
                  </a:cubicBezTo>
                  <a:cubicBezTo>
                    <a:pt x="3895614" y="2445638"/>
                    <a:pt x="3894619" y="2448209"/>
                    <a:pt x="3894619" y="2451195"/>
                  </a:cubicBezTo>
                  <a:cubicBezTo>
                    <a:pt x="3894619" y="2455508"/>
                    <a:pt x="3897190" y="2461479"/>
                    <a:pt x="3902332" y="2469110"/>
                  </a:cubicBezTo>
                  <a:cubicBezTo>
                    <a:pt x="3907475" y="2476740"/>
                    <a:pt x="3913115" y="2486279"/>
                    <a:pt x="3919252" y="2497724"/>
                  </a:cubicBezTo>
                  <a:cubicBezTo>
                    <a:pt x="3925390" y="2509170"/>
                    <a:pt x="3930947" y="2522441"/>
                    <a:pt x="3935923" y="2537536"/>
                  </a:cubicBezTo>
                  <a:cubicBezTo>
                    <a:pt x="3940900" y="2552631"/>
                    <a:pt x="3943388" y="2569966"/>
                    <a:pt x="3943388" y="2589540"/>
                  </a:cubicBezTo>
                  <a:cubicBezTo>
                    <a:pt x="3943388" y="2603474"/>
                    <a:pt x="3941314" y="2615583"/>
                    <a:pt x="3937167" y="2625868"/>
                  </a:cubicBezTo>
                  <a:cubicBezTo>
                    <a:pt x="3933020" y="2636152"/>
                    <a:pt x="3927297" y="2644695"/>
                    <a:pt x="3919999" y="2651496"/>
                  </a:cubicBezTo>
                  <a:cubicBezTo>
                    <a:pt x="3912700" y="2658297"/>
                    <a:pt x="3904157" y="2663440"/>
                    <a:pt x="3894370" y="2666923"/>
                  </a:cubicBezTo>
                  <a:cubicBezTo>
                    <a:pt x="3884583" y="2670407"/>
                    <a:pt x="3874215" y="2672149"/>
                    <a:pt x="3863267" y="2672149"/>
                  </a:cubicBezTo>
                  <a:cubicBezTo>
                    <a:pt x="3851324" y="2672149"/>
                    <a:pt x="3838717" y="2670739"/>
                    <a:pt x="3825446" y="2667919"/>
                  </a:cubicBezTo>
                  <a:cubicBezTo>
                    <a:pt x="3812176" y="2665099"/>
                    <a:pt x="3797661" y="2659873"/>
                    <a:pt x="3781902" y="2652243"/>
                  </a:cubicBezTo>
                  <a:cubicBezTo>
                    <a:pt x="3766144" y="2644612"/>
                    <a:pt x="3748726" y="2633996"/>
                    <a:pt x="3729650" y="2620394"/>
                  </a:cubicBezTo>
                  <a:cubicBezTo>
                    <a:pt x="3710573" y="2606791"/>
                    <a:pt x="3689424" y="2588876"/>
                    <a:pt x="3666200" y="2566648"/>
                  </a:cubicBezTo>
                  <a:lnTo>
                    <a:pt x="3546766" y="2455176"/>
                  </a:lnTo>
                  <a:cubicBezTo>
                    <a:pt x="3539799" y="2448541"/>
                    <a:pt x="3533412" y="2443149"/>
                    <a:pt x="3527606" y="2439002"/>
                  </a:cubicBezTo>
                  <a:cubicBezTo>
                    <a:pt x="3521800" y="2434855"/>
                    <a:pt x="3515829" y="2431455"/>
                    <a:pt x="3509691" y="2428801"/>
                  </a:cubicBezTo>
                  <a:cubicBezTo>
                    <a:pt x="3503554" y="2426147"/>
                    <a:pt x="3496587" y="2424322"/>
                    <a:pt x="3488790" y="2423327"/>
                  </a:cubicBezTo>
                  <a:cubicBezTo>
                    <a:pt x="3480994" y="2422331"/>
                    <a:pt x="3471621" y="2421834"/>
                    <a:pt x="3460673" y="2421834"/>
                  </a:cubicBezTo>
                  <a:cubicBezTo>
                    <a:pt x="3449062" y="2421834"/>
                    <a:pt x="3439606" y="2422580"/>
                    <a:pt x="3432307" y="2424073"/>
                  </a:cubicBezTo>
                  <a:cubicBezTo>
                    <a:pt x="3425009" y="2425566"/>
                    <a:pt x="3419452" y="2427971"/>
                    <a:pt x="3415636" y="2431289"/>
                  </a:cubicBezTo>
                  <a:cubicBezTo>
                    <a:pt x="3411821" y="2434607"/>
                    <a:pt x="3409250" y="2438919"/>
                    <a:pt x="3407923" y="2444228"/>
                  </a:cubicBezTo>
                  <a:cubicBezTo>
                    <a:pt x="3406596" y="2449536"/>
                    <a:pt x="3405932" y="2455839"/>
                    <a:pt x="3405932" y="2463138"/>
                  </a:cubicBezTo>
                  <a:lnTo>
                    <a:pt x="3405932" y="2833385"/>
                  </a:lnTo>
                  <a:cubicBezTo>
                    <a:pt x="3405932" y="2836703"/>
                    <a:pt x="3406845" y="2839689"/>
                    <a:pt x="3408669" y="2842343"/>
                  </a:cubicBezTo>
                  <a:cubicBezTo>
                    <a:pt x="3410494" y="2844997"/>
                    <a:pt x="3413563" y="2847153"/>
                    <a:pt x="3417876" y="2848812"/>
                  </a:cubicBezTo>
                  <a:cubicBezTo>
                    <a:pt x="3422189" y="2850471"/>
                    <a:pt x="3427746" y="2851715"/>
                    <a:pt x="3434547" y="2852545"/>
                  </a:cubicBezTo>
                  <a:cubicBezTo>
                    <a:pt x="3441348" y="2853374"/>
                    <a:pt x="3449559" y="2853789"/>
                    <a:pt x="3459180" y="2853789"/>
                  </a:cubicBezTo>
                  <a:cubicBezTo>
                    <a:pt x="3468470" y="2853789"/>
                    <a:pt x="3476515" y="2853291"/>
                    <a:pt x="3483316" y="2852296"/>
                  </a:cubicBezTo>
                  <a:cubicBezTo>
                    <a:pt x="3490117" y="2851301"/>
                    <a:pt x="3495591" y="2849808"/>
                    <a:pt x="3499738" y="2847817"/>
                  </a:cubicBezTo>
                  <a:cubicBezTo>
                    <a:pt x="3503885" y="2845826"/>
                    <a:pt x="3506954" y="2843421"/>
                    <a:pt x="3508945" y="2840601"/>
                  </a:cubicBezTo>
                  <a:cubicBezTo>
                    <a:pt x="3510935" y="2837781"/>
                    <a:pt x="3511930" y="2834712"/>
                    <a:pt x="3511930" y="2831395"/>
                  </a:cubicBezTo>
                  <a:lnTo>
                    <a:pt x="3511930" y="2577596"/>
                  </a:lnTo>
                  <a:lnTo>
                    <a:pt x="3589065" y="2652741"/>
                  </a:lnTo>
                  <a:cubicBezTo>
                    <a:pt x="3626555" y="2690561"/>
                    <a:pt x="3659482" y="2720918"/>
                    <a:pt x="3687848" y="2743809"/>
                  </a:cubicBezTo>
                  <a:cubicBezTo>
                    <a:pt x="3716213" y="2766701"/>
                    <a:pt x="3742091" y="2784450"/>
                    <a:pt x="3765480" y="2797057"/>
                  </a:cubicBezTo>
                  <a:cubicBezTo>
                    <a:pt x="3788869" y="2809664"/>
                    <a:pt x="3810683" y="2817958"/>
                    <a:pt x="3830920" y="2821939"/>
                  </a:cubicBezTo>
                  <a:cubicBezTo>
                    <a:pt x="3851158" y="2825921"/>
                    <a:pt x="3871727" y="2827911"/>
                    <a:pt x="3892628" y="2827911"/>
                  </a:cubicBezTo>
                  <a:cubicBezTo>
                    <a:pt x="3916515" y="2827911"/>
                    <a:pt x="3938826" y="2823847"/>
                    <a:pt x="3959561" y="2815719"/>
                  </a:cubicBezTo>
                  <a:cubicBezTo>
                    <a:pt x="3980297" y="2807591"/>
                    <a:pt x="3998212" y="2795233"/>
                    <a:pt x="4013307" y="2778644"/>
                  </a:cubicBezTo>
                  <a:cubicBezTo>
                    <a:pt x="4028402" y="2762056"/>
                    <a:pt x="4040180" y="2741238"/>
                    <a:pt x="4048640" y="2716190"/>
                  </a:cubicBezTo>
                  <a:cubicBezTo>
                    <a:pt x="4057100" y="2691142"/>
                    <a:pt x="4061330" y="2661864"/>
                    <a:pt x="4061330" y="2628356"/>
                  </a:cubicBezTo>
                  <a:close/>
                  <a:moveTo>
                    <a:pt x="4572000" y="2635727"/>
                  </a:moveTo>
                  <a:cubicBezTo>
                    <a:pt x="4572000" y="4091397"/>
                    <a:pt x="3548523" y="5271453"/>
                    <a:pt x="2286000" y="5271453"/>
                  </a:cubicBezTo>
                  <a:lnTo>
                    <a:pt x="0" y="5271450"/>
                  </a:lnTo>
                  <a:lnTo>
                    <a:pt x="0" y="0"/>
                  </a:lnTo>
                  <a:lnTo>
                    <a:pt x="2286000" y="0"/>
                  </a:lnTo>
                  <a:cubicBezTo>
                    <a:pt x="3548523" y="0"/>
                    <a:pt x="4572000" y="1180055"/>
                    <a:pt x="4572000" y="263572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86" name="Textfeld 85">
              <a:extLst>
                <a:ext uri="{FF2B5EF4-FFF2-40B4-BE49-F238E27FC236}">
                  <a16:creationId xmlns:a16="http://schemas.microsoft.com/office/drawing/2014/main" id="{792CE7B8-47BB-7E61-96D4-F11069F0D382}"/>
                </a:ext>
              </a:extLst>
            </p:cNvPr>
            <p:cNvSpPr txBox="1"/>
            <p:nvPr/>
          </p:nvSpPr>
          <p:spPr>
            <a:xfrm>
              <a:off x="6844224" y="4577576"/>
              <a:ext cx="4535804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Diese Ansätze bieten eine Grundlage für Reflexion, aber deuten nicht auf konkrete Reproduktion von antisemitischer Stereotypen.</a:t>
              </a:r>
            </a:p>
          </p:txBody>
        </p:sp>
      </p:grp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565859F5-EFE7-E9F1-F3C9-A5E7FD4C3BE0}"/>
              </a:ext>
            </a:extLst>
          </p:cNvPr>
          <p:cNvGrpSpPr/>
          <p:nvPr/>
        </p:nvGrpSpPr>
        <p:grpSpPr>
          <a:xfrm>
            <a:off x="12174094" y="2694053"/>
            <a:ext cx="5315709" cy="5523573"/>
            <a:chOff x="12438891" y="2667926"/>
            <a:chExt cx="5271453" cy="5523573"/>
          </a:xfrm>
        </p:grpSpPr>
        <p:sp>
          <p:nvSpPr>
            <p:cNvPr id="83" name="Freihandform 82">
              <a:extLst>
                <a:ext uri="{FF2B5EF4-FFF2-40B4-BE49-F238E27FC236}">
                  <a16:creationId xmlns:a16="http://schemas.microsoft.com/office/drawing/2014/main" id="{252933EB-2398-A9F0-CC43-39DD99AF3E09}"/>
                </a:ext>
              </a:extLst>
            </p:cNvPr>
            <p:cNvSpPr/>
            <p:nvPr/>
          </p:nvSpPr>
          <p:spPr>
            <a:xfrm rot="16200000">
              <a:off x="12312831" y="2793986"/>
              <a:ext cx="5523573" cy="5271453"/>
            </a:xfrm>
            <a:custGeom>
              <a:avLst/>
              <a:gdLst/>
              <a:ahLst/>
              <a:cxnLst/>
              <a:rect l="l" t="t" r="r" b="b"/>
              <a:pathLst>
                <a:path w="4572000" h="5271453">
                  <a:moveTo>
                    <a:pt x="4131428" y="2750079"/>
                  </a:moveTo>
                  <a:cubicBezTo>
                    <a:pt x="4131428" y="2706950"/>
                    <a:pt x="4123549" y="2666724"/>
                    <a:pt x="4107790" y="2629400"/>
                  </a:cubicBezTo>
                  <a:cubicBezTo>
                    <a:pt x="4092031" y="2592077"/>
                    <a:pt x="4069471" y="2562052"/>
                    <a:pt x="4040110" y="2539327"/>
                  </a:cubicBezTo>
                  <a:cubicBezTo>
                    <a:pt x="4010749" y="2516601"/>
                    <a:pt x="3975500" y="2505238"/>
                    <a:pt x="3934361" y="2505238"/>
                  </a:cubicBezTo>
                  <a:lnTo>
                    <a:pt x="3934361" y="2673442"/>
                  </a:lnTo>
                  <a:cubicBezTo>
                    <a:pt x="3948627" y="2673442"/>
                    <a:pt x="3960736" y="2677506"/>
                    <a:pt x="3970689" y="2685634"/>
                  </a:cubicBezTo>
                  <a:cubicBezTo>
                    <a:pt x="3980642" y="2693762"/>
                    <a:pt x="3988355" y="2704130"/>
                    <a:pt x="3993830" y="2716737"/>
                  </a:cubicBezTo>
                  <a:cubicBezTo>
                    <a:pt x="3999304" y="2729344"/>
                    <a:pt x="4002041" y="2742283"/>
                    <a:pt x="4002041" y="2755553"/>
                  </a:cubicBezTo>
                  <a:cubicBezTo>
                    <a:pt x="4002041" y="2775127"/>
                    <a:pt x="3998308" y="2791217"/>
                    <a:pt x="3990844" y="2803825"/>
                  </a:cubicBezTo>
                  <a:cubicBezTo>
                    <a:pt x="3983379" y="2816431"/>
                    <a:pt x="3973509" y="2825804"/>
                    <a:pt x="3961234" y="2831941"/>
                  </a:cubicBezTo>
                  <a:cubicBezTo>
                    <a:pt x="3948959" y="2838079"/>
                    <a:pt x="3935522" y="2841148"/>
                    <a:pt x="3920925" y="2841148"/>
                  </a:cubicBezTo>
                  <a:cubicBezTo>
                    <a:pt x="3902014" y="2841148"/>
                    <a:pt x="3885675" y="2837830"/>
                    <a:pt x="3871907" y="2831195"/>
                  </a:cubicBezTo>
                  <a:cubicBezTo>
                    <a:pt x="3858139" y="2824560"/>
                    <a:pt x="3847522" y="2814524"/>
                    <a:pt x="3840058" y="2801087"/>
                  </a:cubicBezTo>
                  <a:cubicBezTo>
                    <a:pt x="3832593" y="2787651"/>
                    <a:pt x="3828861" y="2770482"/>
                    <a:pt x="3828861" y="2749581"/>
                  </a:cubicBezTo>
                  <a:lnTo>
                    <a:pt x="3828861" y="2667968"/>
                  </a:lnTo>
                  <a:lnTo>
                    <a:pt x="3787556" y="2667968"/>
                  </a:lnTo>
                  <a:lnTo>
                    <a:pt x="3743266" y="2667968"/>
                  </a:lnTo>
                  <a:lnTo>
                    <a:pt x="3703952" y="2667968"/>
                  </a:lnTo>
                  <a:lnTo>
                    <a:pt x="3703952" y="2749581"/>
                  </a:lnTo>
                  <a:cubicBezTo>
                    <a:pt x="3703952" y="2771146"/>
                    <a:pt x="3700634" y="2789642"/>
                    <a:pt x="3693999" y="2805069"/>
                  </a:cubicBezTo>
                  <a:cubicBezTo>
                    <a:pt x="3687364" y="2820496"/>
                    <a:pt x="3676747" y="2832273"/>
                    <a:pt x="3662150" y="2840401"/>
                  </a:cubicBezTo>
                  <a:cubicBezTo>
                    <a:pt x="3647552" y="2848529"/>
                    <a:pt x="3627978" y="2852594"/>
                    <a:pt x="3603428" y="2852594"/>
                  </a:cubicBezTo>
                  <a:cubicBezTo>
                    <a:pt x="3587171" y="2852594"/>
                    <a:pt x="3572408" y="2848778"/>
                    <a:pt x="3559137" y="2841148"/>
                  </a:cubicBezTo>
                  <a:cubicBezTo>
                    <a:pt x="3545867" y="2833517"/>
                    <a:pt x="3535333" y="2822486"/>
                    <a:pt x="3527537" y="2808054"/>
                  </a:cubicBezTo>
                  <a:cubicBezTo>
                    <a:pt x="3519741" y="2793623"/>
                    <a:pt x="3515842" y="2776122"/>
                    <a:pt x="3515842" y="2755553"/>
                  </a:cubicBezTo>
                  <a:cubicBezTo>
                    <a:pt x="3515842" y="2738965"/>
                    <a:pt x="3519492" y="2723538"/>
                    <a:pt x="3526791" y="2709272"/>
                  </a:cubicBezTo>
                  <a:cubicBezTo>
                    <a:pt x="3534089" y="2695006"/>
                    <a:pt x="3543959" y="2683643"/>
                    <a:pt x="3556400" y="2675184"/>
                  </a:cubicBezTo>
                  <a:cubicBezTo>
                    <a:pt x="3568841" y="2666724"/>
                    <a:pt x="3582693" y="2662494"/>
                    <a:pt x="3597954" y="2662494"/>
                  </a:cubicBezTo>
                  <a:lnTo>
                    <a:pt x="3597954" y="2494290"/>
                  </a:lnTo>
                  <a:cubicBezTo>
                    <a:pt x="3560796" y="2494290"/>
                    <a:pt x="3528864" y="2501838"/>
                    <a:pt x="3502157" y="2516933"/>
                  </a:cubicBezTo>
                  <a:cubicBezTo>
                    <a:pt x="3475450" y="2532028"/>
                    <a:pt x="3453554" y="2552017"/>
                    <a:pt x="3436468" y="2576899"/>
                  </a:cubicBezTo>
                  <a:cubicBezTo>
                    <a:pt x="3419382" y="2601781"/>
                    <a:pt x="3406775" y="2629317"/>
                    <a:pt x="3398647" y="2659508"/>
                  </a:cubicBezTo>
                  <a:cubicBezTo>
                    <a:pt x="3390519" y="2689698"/>
                    <a:pt x="3386455" y="2719889"/>
                    <a:pt x="3386455" y="2750079"/>
                  </a:cubicBezTo>
                  <a:cubicBezTo>
                    <a:pt x="3386455" y="2788563"/>
                    <a:pt x="3391183" y="2824228"/>
                    <a:pt x="3400638" y="2857072"/>
                  </a:cubicBezTo>
                  <a:cubicBezTo>
                    <a:pt x="3410093" y="2889917"/>
                    <a:pt x="3423944" y="2918614"/>
                    <a:pt x="3442191" y="2943165"/>
                  </a:cubicBezTo>
                  <a:cubicBezTo>
                    <a:pt x="3460438" y="2967715"/>
                    <a:pt x="3482832" y="2986792"/>
                    <a:pt x="3509373" y="3000394"/>
                  </a:cubicBezTo>
                  <a:cubicBezTo>
                    <a:pt x="3535914" y="3013996"/>
                    <a:pt x="3566104" y="3020797"/>
                    <a:pt x="3599944" y="3020797"/>
                  </a:cubicBezTo>
                  <a:cubicBezTo>
                    <a:pt x="3630135" y="3020797"/>
                    <a:pt x="3656924" y="3014991"/>
                    <a:pt x="3680314" y="3003380"/>
                  </a:cubicBezTo>
                  <a:cubicBezTo>
                    <a:pt x="3703703" y="2991768"/>
                    <a:pt x="3723360" y="2975180"/>
                    <a:pt x="3739285" y="2953615"/>
                  </a:cubicBezTo>
                  <a:cubicBezTo>
                    <a:pt x="3747247" y="2942833"/>
                    <a:pt x="3754235" y="2931014"/>
                    <a:pt x="3760248" y="2918158"/>
                  </a:cubicBezTo>
                  <a:lnTo>
                    <a:pt x="3768564" y="2895228"/>
                  </a:lnTo>
                  <a:lnTo>
                    <a:pt x="3774306" y="2908641"/>
                  </a:lnTo>
                  <a:cubicBezTo>
                    <a:pt x="3780817" y="2920875"/>
                    <a:pt x="3788220" y="2932217"/>
                    <a:pt x="3796514" y="2942667"/>
                  </a:cubicBezTo>
                  <a:cubicBezTo>
                    <a:pt x="3813102" y="2963568"/>
                    <a:pt x="3832344" y="2979825"/>
                    <a:pt x="3854240" y="2991436"/>
                  </a:cubicBezTo>
                  <a:cubicBezTo>
                    <a:pt x="3876137" y="3003048"/>
                    <a:pt x="3899526" y="3008854"/>
                    <a:pt x="3924408" y="3008854"/>
                  </a:cubicBezTo>
                  <a:cubicBezTo>
                    <a:pt x="3969528" y="3008854"/>
                    <a:pt x="4007432" y="2997989"/>
                    <a:pt x="4038120" y="2976258"/>
                  </a:cubicBezTo>
                  <a:cubicBezTo>
                    <a:pt x="4068808" y="2954528"/>
                    <a:pt x="4092031" y="2924254"/>
                    <a:pt x="4107790" y="2885438"/>
                  </a:cubicBezTo>
                  <a:cubicBezTo>
                    <a:pt x="4123549" y="2846622"/>
                    <a:pt x="4131428" y="2801502"/>
                    <a:pt x="4131428" y="2750079"/>
                  </a:cubicBezTo>
                  <a:close/>
                  <a:moveTo>
                    <a:pt x="4572000" y="2635726"/>
                  </a:moveTo>
                  <a:cubicBezTo>
                    <a:pt x="4572000" y="4091397"/>
                    <a:pt x="3548523" y="5271453"/>
                    <a:pt x="2286000" y="5271453"/>
                  </a:cubicBezTo>
                  <a:lnTo>
                    <a:pt x="0" y="5271453"/>
                  </a:lnTo>
                  <a:lnTo>
                    <a:pt x="0" y="0"/>
                  </a:lnTo>
                  <a:lnTo>
                    <a:pt x="2286000" y="0"/>
                  </a:lnTo>
                  <a:cubicBezTo>
                    <a:pt x="3548523" y="0"/>
                    <a:pt x="4572000" y="1180055"/>
                    <a:pt x="4572000" y="2635726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87" name="Textfeld 86">
              <a:extLst>
                <a:ext uri="{FF2B5EF4-FFF2-40B4-BE49-F238E27FC236}">
                  <a16:creationId xmlns:a16="http://schemas.microsoft.com/office/drawing/2014/main" id="{1B38B47E-592D-1D35-9D1C-4B78CBD6FF5B}"/>
                </a:ext>
              </a:extLst>
            </p:cNvPr>
            <p:cNvSpPr txBox="1"/>
            <p:nvPr/>
          </p:nvSpPr>
          <p:spPr>
            <a:xfrm>
              <a:off x="12954000" y="4477096"/>
              <a:ext cx="4535804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Erstellende Personen werden mit diesen Ansätzen alleine zur Verantwortung genommen, dies kann als zu kompliziert wahrgenommen werden.</a:t>
              </a:r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2" name="Folienzoom 91">
                <a:extLst>
                  <a:ext uri="{FF2B5EF4-FFF2-40B4-BE49-F238E27FC236}">
                    <a16:creationId xmlns:a16="http://schemas.microsoft.com/office/drawing/2014/main" id="{D4964764-564D-BC6E-8BF5-EFBA397754D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8240364"/>
                  </p:ext>
                </p:extLst>
              </p:nvPr>
            </p:nvGraphicFramePr>
            <p:xfrm>
              <a:off x="6844224" y="11772900"/>
              <a:ext cx="4572000" cy="2571750"/>
            </p:xfrm>
            <a:graphic>
              <a:graphicData uri="http://schemas.microsoft.com/office/powerpoint/2016/slidezoom">
                <pslz:sldZm>
                  <pslz:sldZmObj sldId="262" cId="0">
                    <pslz:zmPr id="{0274BADA-66A2-A54D-943E-088194384BB3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572000" cy="25717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2" name="Folienzoom 9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D4964764-564D-BC6E-8BF5-EFBA397754D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44224" y="11772900"/>
                <a:ext cx="4572000" cy="257175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340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1651635" y="229843"/>
            <a:ext cx="15526512" cy="3214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40"/>
              </a:lnSpc>
            </a:pP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Wie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prüfen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wir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Unterrichtsmaterialien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antisemitismus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 &amp; </a:t>
            </a:r>
            <a:r>
              <a:rPr lang="en-US" sz="6800" b="1" spc="-68" dirty="0" err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rassismuskritisch</a:t>
            </a:r>
            <a:r>
              <a:rPr lang="en-US" sz="6800" b="1" spc="-68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?</a:t>
            </a:r>
          </a:p>
          <a:p>
            <a:pPr algn="l">
              <a:lnSpc>
                <a:spcPts val="7800"/>
              </a:lnSpc>
            </a:pPr>
            <a:r>
              <a:rPr lang="en-US" sz="6000" b="1" spc="-60" dirty="0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Eure Ideen </a:t>
            </a:r>
            <a:r>
              <a:rPr lang="en-US" sz="6000" b="1" spc="-60" dirty="0" err="1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sind</a:t>
            </a:r>
            <a:r>
              <a:rPr lang="en-US" sz="6000" b="1" spc="-60" dirty="0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000" b="1" spc="-60" dirty="0" err="1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gefragt</a:t>
            </a:r>
            <a:r>
              <a:rPr lang="en-US" sz="6000" b="1" spc="-60" dirty="0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000" b="1" spc="-60" dirty="0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💡</a:t>
            </a:r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5D42529-7F33-A9D6-1308-05A96F6CA47F}"/>
              </a:ext>
            </a:extLst>
          </p:cNvPr>
          <p:cNvGrpSpPr/>
          <p:nvPr/>
        </p:nvGrpSpPr>
        <p:grpSpPr>
          <a:xfrm>
            <a:off x="1028700" y="3600463"/>
            <a:ext cx="11903936" cy="1036320"/>
            <a:chOff x="1009623" y="3729955"/>
            <a:chExt cx="11903936" cy="1036320"/>
          </a:xfrm>
        </p:grpSpPr>
        <p:grpSp>
          <p:nvGrpSpPr>
            <p:cNvPr id="2" name="Group 2"/>
            <p:cNvGrpSpPr/>
            <p:nvPr/>
          </p:nvGrpSpPr>
          <p:grpSpPr>
            <a:xfrm rot="-10800000">
              <a:off x="1009623" y="3822681"/>
              <a:ext cx="1067616" cy="879213"/>
              <a:chOff x="0" y="0"/>
              <a:chExt cx="647700" cy="533400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647700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533400">
                    <a:moveTo>
                      <a:pt x="239386" y="166418"/>
                    </a:moveTo>
                    <a:lnTo>
                      <a:pt x="647700" y="166418"/>
                    </a:lnTo>
                    <a:lnTo>
                      <a:pt x="647700" y="366942"/>
                    </a:lnTo>
                    <a:lnTo>
                      <a:pt x="239373" y="366942"/>
                    </a:lnTo>
                    <a:lnTo>
                      <a:pt x="302255" y="533400"/>
                    </a:lnTo>
                    <a:lnTo>
                      <a:pt x="0" y="266700"/>
                    </a:lnTo>
                    <a:lnTo>
                      <a:pt x="302255" y="0"/>
                    </a:lnTo>
                    <a:lnTo>
                      <a:pt x="239386" y="166418"/>
                    </a:lnTo>
                    <a:close/>
                  </a:path>
                </a:pathLst>
              </a:custGeom>
              <a:solidFill>
                <a:srgbClr val="FFA500"/>
              </a:solidFill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120650" y="117475"/>
                <a:ext cx="527050" cy="250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505075" y="3729955"/>
              <a:ext cx="10408484" cy="1036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99"/>
                </a:lnSpc>
              </a:pPr>
              <a:r>
                <a:rPr lang="de-DE" sz="2799" noProof="0" dirty="0">
                  <a:solidFill>
                    <a:srgbClr val="203A8F"/>
                  </a:solidFill>
                  <a:latin typeface="Roboto Medium"/>
                  <a:ea typeface="Roboto Medium"/>
                  <a:cs typeface="Roboto Medium"/>
                  <a:sym typeface="Roboto"/>
                </a:rPr>
                <a:t>Wie gehen wir mit (OER-)Materialien um, die stereotype, diskriminierende oder problematische Darstellungen enthalten?</a:t>
              </a:r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897F43CE-DF04-5722-2F88-72E746A45FC4}"/>
              </a:ext>
            </a:extLst>
          </p:cNvPr>
          <p:cNvGrpSpPr/>
          <p:nvPr/>
        </p:nvGrpSpPr>
        <p:grpSpPr>
          <a:xfrm>
            <a:off x="1028700" y="4943458"/>
            <a:ext cx="14259687" cy="1570943"/>
            <a:chOff x="1028700" y="4943458"/>
            <a:chExt cx="14259687" cy="1570943"/>
          </a:xfrm>
        </p:grpSpPr>
        <p:grpSp>
          <p:nvGrpSpPr>
            <p:cNvPr id="5" name="Group 5"/>
            <p:cNvGrpSpPr/>
            <p:nvPr/>
          </p:nvGrpSpPr>
          <p:grpSpPr>
            <a:xfrm rot="-10800000">
              <a:off x="1028700" y="5048233"/>
              <a:ext cx="1067616" cy="879213"/>
              <a:chOff x="0" y="0"/>
              <a:chExt cx="647700" cy="5334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47700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533400">
                    <a:moveTo>
                      <a:pt x="239386" y="166418"/>
                    </a:moveTo>
                    <a:lnTo>
                      <a:pt x="647700" y="166418"/>
                    </a:lnTo>
                    <a:lnTo>
                      <a:pt x="647700" y="366942"/>
                    </a:lnTo>
                    <a:lnTo>
                      <a:pt x="239373" y="366942"/>
                    </a:lnTo>
                    <a:lnTo>
                      <a:pt x="302255" y="533400"/>
                    </a:lnTo>
                    <a:lnTo>
                      <a:pt x="0" y="266700"/>
                    </a:lnTo>
                    <a:lnTo>
                      <a:pt x="302255" y="0"/>
                    </a:lnTo>
                    <a:lnTo>
                      <a:pt x="239386" y="166418"/>
                    </a:lnTo>
                    <a:close/>
                  </a:path>
                </a:pathLst>
              </a:custGeom>
              <a:solidFill>
                <a:srgbClr val="FFA500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20650" y="117475"/>
                <a:ext cx="527050" cy="250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2505075" y="4943458"/>
              <a:ext cx="12783312" cy="1570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de-DE" sz="2800" noProof="0" dirty="0">
                  <a:solidFill>
                    <a:srgbClr val="203A8F"/>
                  </a:solidFill>
                  <a:latin typeface="Roboto Medium"/>
                  <a:ea typeface="Roboto Medium"/>
                  <a:cs typeface="Roboto Medium"/>
                  <a:sym typeface="Roboto"/>
                </a:rPr>
                <a:t>Werden durch Qualitätskriterien, Reflexionsfragen sowie Metadaten Formulare problematische Inhalte erkenntlich und sind das angemessene Formen für antisemitismus- und </a:t>
              </a:r>
              <a:r>
                <a:rPr lang="de-DE" sz="2800" noProof="0" dirty="0" err="1">
                  <a:solidFill>
                    <a:srgbClr val="203A8F"/>
                  </a:solidFill>
                  <a:latin typeface="Roboto Medium"/>
                  <a:ea typeface="Roboto Medium"/>
                  <a:cs typeface="Roboto Medium"/>
                  <a:sym typeface="Roboto"/>
                </a:rPr>
                <a:t>rassismuskritische</a:t>
              </a:r>
              <a:r>
                <a:rPr lang="de-DE" sz="2800" noProof="0" dirty="0">
                  <a:solidFill>
                    <a:srgbClr val="203A8F"/>
                  </a:solidFill>
                  <a:latin typeface="Roboto Medium"/>
                  <a:ea typeface="Roboto Medium"/>
                  <a:cs typeface="Roboto Medium"/>
                  <a:sym typeface="Roboto"/>
                </a:rPr>
                <a:t> Religionspädagogik?</a:t>
              </a:r>
            </a:p>
          </p:txBody>
        </p: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ACC1AF51-D410-7995-9915-AEB9048D5098}"/>
              </a:ext>
            </a:extLst>
          </p:cNvPr>
          <p:cNvGrpSpPr/>
          <p:nvPr/>
        </p:nvGrpSpPr>
        <p:grpSpPr>
          <a:xfrm>
            <a:off x="1028700" y="6332433"/>
            <a:ext cx="14685183" cy="879213"/>
            <a:chOff x="1028700" y="6270346"/>
            <a:chExt cx="14685183" cy="879213"/>
          </a:xfrm>
        </p:grpSpPr>
        <p:grpSp>
          <p:nvGrpSpPr>
            <p:cNvPr id="8" name="Group 8"/>
            <p:cNvGrpSpPr/>
            <p:nvPr/>
          </p:nvGrpSpPr>
          <p:grpSpPr>
            <a:xfrm rot="-10800000">
              <a:off x="1028700" y="6270346"/>
              <a:ext cx="1067616" cy="879213"/>
              <a:chOff x="0" y="0"/>
              <a:chExt cx="647700" cy="533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47700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533400">
                    <a:moveTo>
                      <a:pt x="239386" y="166418"/>
                    </a:moveTo>
                    <a:lnTo>
                      <a:pt x="647700" y="166418"/>
                    </a:lnTo>
                    <a:lnTo>
                      <a:pt x="647700" y="366942"/>
                    </a:lnTo>
                    <a:lnTo>
                      <a:pt x="239373" y="366942"/>
                    </a:lnTo>
                    <a:lnTo>
                      <a:pt x="302255" y="533400"/>
                    </a:lnTo>
                    <a:lnTo>
                      <a:pt x="0" y="266700"/>
                    </a:lnTo>
                    <a:lnTo>
                      <a:pt x="302255" y="0"/>
                    </a:lnTo>
                    <a:lnTo>
                      <a:pt x="239386" y="166418"/>
                    </a:lnTo>
                    <a:close/>
                  </a:path>
                </a:pathLst>
              </a:custGeom>
              <a:solidFill>
                <a:srgbClr val="FFA500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20650" y="117475"/>
                <a:ext cx="527050" cy="250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505075" y="6449071"/>
              <a:ext cx="13208808" cy="531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de-DE" sz="2800" noProof="0" dirty="0">
                  <a:solidFill>
                    <a:srgbClr val="203A8F"/>
                  </a:solidFill>
                  <a:latin typeface="Roboto Medium"/>
                  <a:ea typeface="Roboto Medium"/>
                  <a:cs typeface="Roboto Medium"/>
                  <a:sym typeface="Roboto"/>
                </a:rPr>
                <a:t>Wie erfolgt eine Materialprüfung praktikabel, transparent &amp; ressourcenschonend?</a:t>
              </a: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648E97B7-2B16-5EF9-4C19-9A6ED7521C3D}"/>
              </a:ext>
            </a:extLst>
          </p:cNvPr>
          <p:cNvGrpSpPr/>
          <p:nvPr/>
        </p:nvGrpSpPr>
        <p:grpSpPr>
          <a:xfrm>
            <a:off x="15129897" y="2708875"/>
            <a:ext cx="4836629" cy="4114800"/>
            <a:chOff x="15129897" y="2708875"/>
            <a:chExt cx="4836629" cy="4114800"/>
          </a:xfrm>
        </p:grpSpPr>
        <p:sp>
          <p:nvSpPr>
            <p:cNvPr id="11" name="Freeform 11"/>
            <p:cNvSpPr/>
            <p:nvPr/>
          </p:nvSpPr>
          <p:spPr>
            <a:xfrm>
              <a:off x="15129897" y="2708875"/>
              <a:ext cx="4114800" cy="4114800"/>
            </a:xfrm>
            <a:custGeom>
              <a:avLst/>
              <a:gdLst/>
              <a:ahLst/>
              <a:cxnLst/>
              <a:rect l="l" t="t" r="r" b="b"/>
              <a:pathLst>
                <a:path w="4114800" h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TextBox 16"/>
            <p:cNvSpPr txBox="1"/>
            <p:nvPr/>
          </p:nvSpPr>
          <p:spPr>
            <a:xfrm rot="1518730">
              <a:off x="15691296" y="4006726"/>
              <a:ext cx="4275230" cy="19989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30"/>
                </a:lnSpc>
              </a:pPr>
              <a:r>
                <a:rPr lang="en-US" sz="6100" b="1" spc="-61" dirty="0">
                  <a:solidFill>
                    <a:srgbClr val="203A8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Let´s </a:t>
              </a:r>
            </a:p>
            <a:p>
              <a:pPr algn="l">
                <a:lnSpc>
                  <a:spcPts val="7930"/>
                </a:lnSpc>
              </a:pPr>
              <a:r>
                <a:rPr lang="en-US" sz="6100" b="1" spc="-61" dirty="0">
                  <a:solidFill>
                    <a:srgbClr val="203A8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discuss!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857250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8" name="Freeform 18"/>
          <p:cNvSpPr/>
          <p:nvPr/>
        </p:nvSpPr>
        <p:spPr>
          <a:xfrm>
            <a:off x="798196" y="8862254"/>
            <a:ext cx="1706879" cy="667909"/>
          </a:xfrm>
          <a:custGeom>
            <a:avLst/>
            <a:gdLst/>
            <a:ahLst/>
            <a:cxnLst/>
            <a:rect l="l" t="t" r="r" b="b"/>
            <a:pathLst>
              <a:path w="1706879" h="667909">
                <a:moveTo>
                  <a:pt x="0" y="0"/>
                </a:moveTo>
                <a:lnTo>
                  <a:pt x="1706879" y="0"/>
                </a:lnTo>
                <a:lnTo>
                  <a:pt x="1706879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9" name="Freeform 19"/>
          <p:cNvSpPr/>
          <p:nvPr/>
        </p:nvSpPr>
        <p:spPr>
          <a:xfrm>
            <a:off x="10795076" y="8683051"/>
            <a:ext cx="1694223" cy="1694223"/>
          </a:xfrm>
          <a:custGeom>
            <a:avLst/>
            <a:gdLst/>
            <a:ahLst/>
            <a:cxnLst/>
            <a:rect l="l" t="t" r="r" b="b"/>
            <a:pathLst>
              <a:path w="1694223" h="1694223">
                <a:moveTo>
                  <a:pt x="0" y="0"/>
                </a:moveTo>
                <a:lnTo>
                  <a:pt x="1694223" y="0"/>
                </a:lnTo>
                <a:lnTo>
                  <a:pt x="1694223" y="1694223"/>
                </a:lnTo>
                <a:lnTo>
                  <a:pt x="0" y="16942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0" name="TextBox 20"/>
          <p:cNvSpPr txBox="1"/>
          <p:nvPr/>
        </p:nvSpPr>
        <p:spPr>
          <a:xfrm>
            <a:off x="866775" y="9618151"/>
            <a:ext cx="135331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03A8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FOERBICO</a:t>
            </a:r>
          </a:p>
        </p:txBody>
      </p:sp>
      <p:sp>
        <p:nvSpPr>
          <p:cNvPr id="21" name="Freeform 21"/>
          <p:cNvSpPr/>
          <p:nvPr/>
        </p:nvSpPr>
        <p:spPr>
          <a:xfrm>
            <a:off x="4748277" y="8862254"/>
            <a:ext cx="1158637" cy="1158637"/>
          </a:xfrm>
          <a:custGeom>
            <a:avLst/>
            <a:gdLst/>
            <a:ahLst/>
            <a:cxnLst/>
            <a:rect l="l" t="t" r="r" b="b"/>
            <a:pathLst>
              <a:path w="1158637" h="1158637">
                <a:moveTo>
                  <a:pt x="0" y="0"/>
                </a:moveTo>
                <a:lnTo>
                  <a:pt x="1158637" y="0"/>
                </a:lnTo>
                <a:lnTo>
                  <a:pt x="1158637" y="1158637"/>
                </a:lnTo>
                <a:lnTo>
                  <a:pt x="0" y="11586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2" name="TextBox 22"/>
          <p:cNvSpPr txBox="1"/>
          <p:nvPr/>
        </p:nvSpPr>
        <p:spPr>
          <a:xfrm>
            <a:off x="6138224" y="9195878"/>
            <a:ext cx="3539175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u="sng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7" tooltip="https://oer.community"/>
              </a:rPr>
              <a:t>https://oer.community</a:t>
            </a:r>
          </a:p>
        </p:txBody>
      </p:sp>
      <p:sp>
        <p:nvSpPr>
          <p:cNvPr id="23" name="Freeform 23"/>
          <p:cNvSpPr/>
          <p:nvPr/>
        </p:nvSpPr>
        <p:spPr>
          <a:xfrm>
            <a:off x="13476922" y="8862254"/>
            <a:ext cx="4166050" cy="818061"/>
          </a:xfrm>
          <a:custGeom>
            <a:avLst/>
            <a:gdLst/>
            <a:ahLst/>
            <a:cxnLst/>
            <a:rect l="l" t="t" r="r" b="b"/>
            <a:pathLst>
              <a:path w="4166050" h="818061">
                <a:moveTo>
                  <a:pt x="0" y="0"/>
                </a:moveTo>
                <a:lnTo>
                  <a:pt x="4166050" y="0"/>
                </a:lnTo>
                <a:lnTo>
                  <a:pt x="4166050" y="818060"/>
                </a:lnTo>
                <a:lnTo>
                  <a:pt x="0" y="818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4" name="TextBox 24"/>
          <p:cNvSpPr txBox="1"/>
          <p:nvPr/>
        </p:nvSpPr>
        <p:spPr>
          <a:xfrm>
            <a:off x="13476922" y="9799126"/>
            <a:ext cx="23907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©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907453" y="9761026"/>
            <a:ext cx="4380547" cy="4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000000"/>
                </a:solidFill>
                <a:latin typeface="Roboto Medium"/>
                <a:ea typeface="Roboto Medium"/>
                <a:cs typeface="Roboto Medium"/>
                <a:sym typeface="Roboto"/>
              </a:rPr>
              <a:t>Netzwerk antisemitismus- und rassismuskritische Religionspädagogik und Theologie (narrt)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B7ED352F-5F34-F088-C2E0-593DA9179E4A}"/>
              </a:ext>
            </a:extLst>
          </p:cNvPr>
          <p:cNvGrpSpPr/>
          <p:nvPr/>
        </p:nvGrpSpPr>
        <p:grpSpPr>
          <a:xfrm>
            <a:off x="1028700" y="7313271"/>
            <a:ext cx="14704260" cy="1126656"/>
            <a:chOff x="1117827" y="7245017"/>
            <a:chExt cx="14704260" cy="1126656"/>
          </a:xfrm>
        </p:grpSpPr>
        <p:grpSp>
          <p:nvGrpSpPr>
            <p:cNvPr id="26" name="Group 26"/>
            <p:cNvGrpSpPr/>
            <p:nvPr/>
          </p:nvGrpSpPr>
          <p:grpSpPr>
            <a:xfrm rot="-10800000">
              <a:off x="1117827" y="7492460"/>
              <a:ext cx="1067616" cy="879213"/>
              <a:chOff x="0" y="0"/>
              <a:chExt cx="647700" cy="5334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647700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533400">
                    <a:moveTo>
                      <a:pt x="239386" y="166418"/>
                    </a:moveTo>
                    <a:lnTo>
                      <a:pt x="647700" y="166418"/>
                    </a:lnTo>
                    <a:lnTo>
                      <a:pt x="647700" y="366942"/>
                    </a:lnTo>
                    <a:lnTo>
                      <a:pt x="239373" y="366942"/>
                    </a:lnTo>
                    <a:lnTo>
                      <a:pt x="302255" y="533400"/>
                    </a:lnTo>
                    <a:lnTo>
                      <a:pt x="0" y="266700"/>
                    </a:lnTo>
                    <a:lnTo>
                      <a:pt x="302255" y="0"/>
                    </a:lnTo>
                    <a:lnTo>
                      <a:pt x="239386" y="166418"/>
                    </a:lnTo>
                    <a:close/>
                  </a:path>
                </a:pathLst>
              </a:custGeom>
              <a:solidFill>
                <a:srgbClr val="FFA500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20650" y="117475"/>
                <a:ext cx="527050" cy="250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2613279" y="7245017"/>
              <a:ext cx="13208808" cy="1064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de-DE" sz="2800" noProof="0" dirty="0">
                  <a:solidFill>
                    <a:srgbClr val="203A8F"/>
                  </a:solidFill>
                  <a:latin typeface="Roboto Medium"/>
                  <a:ea typeface="Roboto Medium"/>
                  <a:cs typeface="Roboto Medium"/>
                  <a:sym typeface="Roboto"/>
                </a:rPr>
                <a:t>Welche Metadaten, Schlagworte und Kategorien unterstützen einen reflektierten &amp; verantwortungsvollen Umgang mit den Materialien?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32998" y="853496"/>
            <a:ext cx="12022003" cy="7589535"/>
          </a:xfrm>
          <a:custGeom>
            <a:avLst/>
            <a:gdLst/>
            <a:ahLst/>
            <a:cxnLst/>
            <a:rect l="l" t="t" r="r" b="b"/>
            <a:pathLst>
              <a:path w="12022003" h="7589535">
                <a:moveTo>
                  <a:pt x="0" y="0"/>
                </a:moveTo>
                <a:lnTo>
                  <a:pt x="12022004" y="0"/>
                </a:lnTo>
                <a:lnTo>
                  <a:pt x="12022004" y="7589534"/>
                </a:lnTo>
                <a:lnTo>
                  <a:pt x="0" y="7589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829" t="-14674" r="-13324" b="-13590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 rot="-2409213">
            <a:off x="-254729" y="21496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5267834" y="8637890"/>
            <a:ext cx="1412786" cy="1389752"/>
          </a:xfrm>
          <a:custGeom>
            <a:avLst/>
            <a:gdLst/>
            <a:ahLst/>
            <a:cxnLst/>
            <a:rect l="l" t="t" r="r" b="b"/>
            <a:pathLst>
              <a:path w="1412786" h="1389752">
                <a:moveTo>
                  <a:pt x="0" y="0"/>
                </a:moveTo>
                <a:lnTo>
                  <a:pt x="1412786" y="0"/>
                </a:lnTo>
                <a:lnTo>
                  <a:pt x="1412786" y="1389751"/>
                </a:lnTo>
                <a:lnTo>
                  <a:pt x="0" y="13897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 rot="-890482">
            <a:off x="310175" y="1042526"/>
            <a:ext cx="4275230" cy="1998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0"/>
              </a:lnSpc>
            </a:pPr>
            <a:r>
              <a:rPr lang="en-US" sz="6100" b="1" spc="-61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Herzliche</a:t>
            </a:r>
          </a:p>
          <a:p>
            <a:pPr algn="l">
              <a:lnSpc>
                <a:spcPts val="7930"/>
              </a:lnSpc>
            </a:pPr>
            <a:r>
              <a:rPr lang="en-US" sz="6100" b="1" spc="-61">
                <a:solidFill>
                  <a:srgbClr val="FFA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Einladung!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63788" y="8945416"/>
            <a:ext cx="7085612" cy="688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u="sng" dirty="0">
                <a:solidFill>
                  <a:srgbClr val="203A8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5" tooltip="https://tinygu.de/foerbico2027"/>
              </a:rPr>
              <a:t>https://tinygu.de/foerbico2027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1031</Words>
  <Application>Microsoft Office PowerPoint</Application>
  <PresentationFormat>Benutzerdefiniert</PresentationFormat>
  <Paragraphs>141</Paragraphs>
  <Slides>13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3" baseType="lpstr">
      <vt:lpstr>Roboto Condensed Italics</vt:lpstr>
      <vt:lpstr>Roboto Medium</vt:lpstr>
      <vt:lpstr>Calibri</vt:lpstr>
      <vt:lpstr>Wingdings</vt:lpstr>
      <vt:lpstr>Arial</vt:lpstr>
      <vt:lpstr>Roboto Condensed Bold</vt:lpstr>
      <vt:lpstr>Roboto Condensed Medium</vt:lpstr>
      <vt:lpstr>Roboto Condensed</vt:lpstr>
      <vt:lpstr>Roboto Italics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narrt-Fachtag</dc:title>
  <cp:lastModifiedBy>Gina Buchwald-Chassée</cp:lastModifiedBy>
  <cp:revision>6</cp:revision>
  <dcterms:created xsi:type="dcterms:W3CDTF">2006-08-16T00:00:00Z</dcterms:created>
  <dcterms:modified xsi:type="dcterms:W3CDTF">2026-10-22T14:41:03Z</dcterms:modified>
  <dc:identifier>DAHWxAuHLRU</dc:identifier>
</cp:coreProperties>
</file>